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98" y="6396337"/>
            <a:ext cx="2351856" cy="34241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2011" y="6377224"/>
            <a:ext cx="3292395" cy="3800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7250"/>
            <a:ext cx="10058400" cy="57054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42962" y="1366901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43837" y="6255105"/>
            <a:ext cx="197485" cy="386715"/>
          </a:xfrm>
          <a:custGeom>
            <a:avLst/>
            <a:gdLst/>
            <a:ahLst/>
            <a:cxnLst/>
            <a:rect l="l" t="t" r="r" b="b"/>
            <a:pathLst>
              <a:path w="197485" h="386715">
                <a:moveTo>
                  <a:pt x="196888" y="0"/>
                </a:moveTo>
                <a:lnTo>
                  <a:pt x="16891" y="0"/>
                </a:lnTo>
                <a:lnTo>
                  <a:pt x="16891" y="8636"/>
                </a:lnTo>
                <a:lnTo>
                  <a:pt x="0" y="8636"/>
                </a:lnTo>
                <a:lnTo>
                  <a:pt x="0" y="368642"/>
                </a:lnTo>
                <a:lnTo>
                  <a:pt x="16891" y="368642"/>
                </a:lnTo>
                <a:lnTo>
                  <a:pt x="16891" y="386638"/>
                </a:lnTo>
                <a:lnTo>
                  <a:pt x="196888" y="386638"/>
                </a:lnTo>
                <a:lnTo>
                  <a:pt x="196888" y="359994"/>
                </a:lnTo>
                <a:lnTo>
                  <a:pt x="196888" y="26657"/>
                </a:lnTo>
                <a:lnTo>
                  <a:pt x="196888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5900" y="1438275"/>
            <a:ext cx="9220200" cy="4695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575" y="705230"/>
            <a:ext cx="10476865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462C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462C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698" y="6396337"/>
            <a:ext cx="2351856" cy="34241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12011" y="6377224"/>
            <a:ext cx="3292395" cy="3800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800" y="857250"/>
            <a:ext cx="10058400" cy="57054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42962" y="1366901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43837" y="6255105"/>
            <a:ext cx="197485" cy="386715"/>
          </a:xfrm>
          <a:custGeom>
            <a:avLst/>
            <a:gdLst/>
            <a:ahLst/>
            <a:cxnLst/>
            <a:rect l="l" t="t" r="r" b="b"/>
            <a:pathLst>
              <a:path w="197485" h="386715">
                <a:moveTo>
                  <a:pt x="196888" y="0"/>
                </a:moveTo>
                <a:lnTo>
                  <a:pt x="16891" y="0"/>
                </a:lnTo>
                <a:lnTo>
                  <a:pt x="16891" y="8636"/>
                </a:lnTo>
                <a:lnTo>
                  <a:pt x="0" y="8636"/>
                </a:lnTo>
                <a:lnTo>
                  <a:pt x="0" y="368642"/>
                </a:lnTo>
                <a:lnTo>
                  <a:pt x="16891" y="368642"/>
                </a:lnTo>
                <a:lnTo>
                  <a:pt x="16891" y="386638"/>
                </a:lnTo>
                <a:lnTo>
                  <a:pt x="196888" y="386638"/>
                </a:lnTo>
                <a:lnTo>
                  <a:pt x="196888" y="359994"/>
                </a:lnTo>
                <a:lnTo>
                  <a:pt x="196888" y="26657"/>
                </a:lnTo>
                <a:lnTo>
                  <a:pt x="196888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042" y="554736"/>
            <a:ext cx="11850370" cy="745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7276" y="1765998"/>
            <a:ext cx="6750050" cy="3729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462C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5950b679aad93cda85c10044417df435" TargetMode="External"/><Relationship Id="rId2" Type="http://schemas.openxmlformats.org/officeDocument/2006/relationships/hyperlink" Target="https://gist.github.com/brt-h/013e775e28bf43411f5351419518332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949bea4a5cdf98316d6e2f21451ec73c" TargetMode="External"/><Relationship Id="rId2" Type="http://schemas.openxmlformats.org/officeDocument/2006/relationships/hyperlink" Target="https://gist.github.com/brt-h/9c46c29c32617014cb61e0966523477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7.jpg"/><Relationship Id="rId4" Type="http://schemas.openxmlformats.org/officeDocument/2006/relationships/hyperlink" Target="https://ibm-applied-data-science-capst.herokuap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gist.github.com/brt-h/7a011db2f2b269ec098536e5d1159b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st.github.com/brt-h/013e775e28bf43411f5351419518332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ape_Canaveral_Space_Launch_Complex_4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st.github.com/brt-h/013e775e28bf43411f53514195183324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st.github.com/brt-h/5950b679aad93cda85c10044417df4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6.png"/><Relationship Id="rId2" Type="http://schemas.openxmlformats.org/officeDocument/2006/relationships/hyperlink" Target="https://gist.github.com/brt-h/5950b679aad93cda85c10044417df435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st.github.com/brt-h/9c46c29c32617014cb61e0966523477f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9c46c29c32617014cb61e0966523477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9c46c29c32617014cb61e0966523477f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st.github.com/brt-h/949bea4a5cdf98316d6e2f21451ec73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st.github.com/brt-h/949bea4a5cdf98316d6e2f21451ec73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bm-applied-data-science-capst.herokuapp.com/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viationweek.com/defense-space/space/podcast-interview-spacexs-elon-musk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viationweek.com/defense-space/space/podcast-interview-spacexs-elon-musk" TargetMode="External"/><Relationship Id="rId2" Type="http://schemas.openxmlformats.org/officeDocument/2006/relationships/hyperlink" Target="https://github.com/dnyanesh57/Coursera_Project/tree/main/IBM_Final%20Projec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spacex.com/vehicles/falcon-9/" TargetMode="External"/><Relationship Id="rId4" Type="http://schemas.openxmlformats.org/officeDocument/2006/relationships/hyperlink" Target="https://datascience.stackexchange.com/a/33050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professional-certificates/ibm-data-scien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gist.github.com/brt-h/df9a10c815760d2feeb944939e3b6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gist.github.com/brt-h/21e344cb55773ccd0814ad29d769b18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st.github.com/brt-h/89bd8c8b1ebeb9d15d61da8b63a597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6" y="4598606"/>
            <a:ext cx="2460943" cy="5924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25" dirty="0">
                <a:solidFill>
                  <a:srgbClr val="E7E6E6"/>
                </a:solidFill>
                <a:latin typeface="Arial"/>
                <a:cs typeface="Arial"/>
              </a:rPr>
              <a:t>Dnyanesh Nikam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z="1800" spc="-50" dirty="0">
                <a:solidFill>
                  <a:srgbClr val="E7E6E6"/>
                </a:solidFill>
                <a:latin typeface="Arial"/>
                <a:cs typeface="Arial"/>
              </a:rPr>
              <a:t>May </a:t>
            </a:r>
            <a:r>
              <a:rPr sz="1800" spc="-25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lang="en-US" spc="-25" dirty="0">
                <a:solidFill>
                  <a:srgbClr val="E7E6E6"/>
                </a:solidFill>
                <a:latin typeface="Arial"/>
                <a:cs typeface="Arial"/>
              </a:rPr>
              <a:t>12</a:t>
            </a:r>
            <a:r>
              <a:rPr sz="1800" dirty="0">
                <a:solidFill>
                  <a:srgbClr val="E7E6E6"/>
                </a:solidFill>
                <a:latin typeface="Arial"/>
                <a:cs typeface="Arial"/>
              </a:rPr>
              <a:t>,</a:t>
            </a:r>
            <a:r>
              <a:rPr sz="1800" spc="-40" dirty="0">
                <a:solidFill>
                  <a:srgbClr val="E7E6E6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E7E6E6"/>
                </a:solidFill>
                <a:latin typeface="Arial"/>
                <a:cs typeface="Arial"/>
              </a:rPr>
              <a:t>202</a:t>
            </a:r>
            <a:r>
              <a:rPr lang="en-US" sz="1800" spc="80" dirty="0">
                <a:solidFill>
                  <a:srgbClr val="E7E6E6"/>
                </a:solidFill>
                <a:latin typeface="Arial"/>
                <a:cs typeface="Arial"/>
              </a:rPr>
              <a:t>4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1459" y="1514376"/>
            <a:ext cx="5082540" cy="27762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Exploratory</a:t>
            </a:r>
            <a:r>
              <a:rPr sz="2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0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Analysis</a:t>
            </a:r>
            <a:r>
              <a:rPr sz="20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(EDA)</a:t>
            </a:r>
            <a:endParaRPr sz="20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15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EDA</a:t>
            </a:r>
            <a:r>
              <a:rPr sz="17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with</a:t>
            </a:r>
            <a:r>
              <a:rPr sz="17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7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SQL</a:t>
            </a:r>
            <a:endParaRPr sz="170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Loaded</a:t>
            </a:r>
            <a:r>
              <a:rPr sz="1250" spc="1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25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2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</a:t>
            </a:r>
            <a:r>
              <a:rPr sz="12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IBM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DB2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instance</a:t>
            </a:r>
            <a:endParaRPr sz="125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Ran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SQL</a:t>
            </a:r>
            <a:r>
              <a:rPr sz="1250" spc="1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queries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display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list</a:t>
            </a:r>
            <a:r>
              <a:rPr sz="12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information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about</a:t>
            </a:r>
            <a:endParaRPr sz="125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sites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1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masses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1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versions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Mission</a:t>
            </a:r>
            <a:r>
              <a:rPr sz="11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outcomes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1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landings</a:t>
            </a:r>
            <a:endParaRPr sz="11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EDA</a:t>
            </a:r>
            <a:r>
              <a:rPr sz="17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with</a:t>
            </a:r>
            <a:r>
              <a:rPr sz="17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7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visualization</a:t>
            </a:r>
            <a:endParaRPr sz="170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Read</a:t>
            </a:r>
            <a:r>
              <a:rPr sz="1250" spc="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dataset</a:t>
            </a:r>
            <a:r>
              <a:rPr sz="12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2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Pandas</a:t>
            </a:r>
            <a:r>
              <a:rPr sz="12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dataframe</a:t>
            </a:r>
            <a:endParaRPr sz="125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Used</a:t>
            </a:r>
            <a:r>
              <a:rPr sz="12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Matplotlib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Seaborn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visualization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libraries</a:t>
            </a:r>
            <a:r>
              <a:rPr sz="1250" spc="1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20" dirty="0">
                <a:solidFill>
                  <a:srgbClr val="006FC0"/>
                </a:solidFill>
                <a:latin typeface="Carlito"/>
                <a:cs typeface="Carlito"/>
              </a:rPr>
              <a:t>plot</a:t>
            </a:r>
            <a:endParaRPr sz="12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4075" y="4279475"/>
            <a:ext cx="2009775" cy="13995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FlightNumber</a:t>
            </a:r>
            <a:r>
              <a:rPr sz="11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PayloadMass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 †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FlightNumber</a:t>
            </a:r>
            <a:r>
              <a:rPr sz="11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LaunchSite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60" dirty="0">
                <a:solidFill>
                  <a:srgbClr val="006FC0"/>
                </a:solidFill>
                <a:latin typeface="Carlito"/>
                <a:cs typeface="Carlito"/>
              </a:rPr>
              <a:t>†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1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LaunchSite</a:t>
            </a:r>
            <a:r>
              <a:rPr sz="11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†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r>
              <a:rPr sz="11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type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FlightNumber</a:t>
            </a:r>
            <a:r>
              <a:rPr sz="11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r>
              <a:rPr sz="11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type</a:t>
            </a:r>
            <a:r>
              <a:rPr sz="11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†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1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r>
              <a:rPr sz="11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type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†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Year</a:t>
            </a:r>
            <a:r>
              <a:rPr sz="11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x</a:t>
            </a:r>
            <a:r>
              <a:rPr sz="110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1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4075" y="5691822"/>
            <a:ext cx="2560320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†</a:t>
            </a:r>
            <a:r>
              <a:rPr sz="8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=</a:t>
            </a:r>
            <a:r>
              <a:rPr sz="8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8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Class</a:t>
            </a:r>
            <a:r>
              <a:rPr sz="80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spc="-10" dirty="0">
                <a:solidFill>
                  <a:srgbClr val="006FC0"/>
                </a:solidFill>
                <a:latin typeface="Carlito"/>
                <a:cs typeface="Carlito"/>
              </a:rPr>
              <a:t>overlayed</a:t>
            </a:r>
            <a:r>
              <a:rPr sz="8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(1st</a:t>
            </a:r>
            <a:r>
              <a:rPr sz="8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8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8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spc="-1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8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800" spc="-10" dirty="0">
                <a:solidFill>
                  <a:srgbClr val="006FC0"/>
                </a:solidFill>
                <a:latin typeface="Carlito"/>
                <a:cs typeface="Carlito"/>
              </a:rPr>
              <a:t>outcome)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" y="1571625"/>
            <a:ext cx="4457700" cy="5162550"/>
            <a:chOff x="38100" y="1571625"/>
            <a:chExt cx="4457700" cy="51625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571625"/>
              <a:ext cx="4457700" cy="35337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6927" y="5312346"/>
            <a:ext cx="251333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screenshot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20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Year</a:t>
            </a:r>
            <a:r>
              <a:rPr sz="1200" spc="-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vs.</a:t>
            </a:r>
            <a:r>
              <a:rPr sz="120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rate*</a:t>
            </a:r>
            <a:r>
              <a:rPr sz="12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plot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*(of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1st</a:t>
            </a:r>
            <a:r>
              <a:rPr sz="1200" spc="-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stage</a:t>
            </a:r>
            <a:r>
              <a:rPr sz="1200" spc="-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booster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landing)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7276" y="1765998"/>
            <a:ext cx="5455285" cy="235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2325"/>
              </a:lnSpc>
              <a:spcBef>
                <a:spcPts val="1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Visualization</a:t>
            </a:r>
            <a:endParaRPr sz="2000">
              <a:latin typeface="Carlito"/>
              <a:cs typeface="Carlito"/>
            </a:endParaRPr>
          </a:p>
          <a:p>
            <a:pPr marL="698500" lvl="1" indent="-228600">
              <a:lnSpc>
                <a:spcPts val="1964"/>
              </a:lnSpc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Launch</a:t>
            </a:r>
            <a:r>
              <a:rPr sz="17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Sites</a:t>
            </a:r>
            <a:r>
              <a:rPr sz="17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Location</a:t>
            </a:r>
            <a:r>
              <a:rPr sz="1700" u="heavy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17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Analysis</a:t>
            </a:r>
            <a:endParaRPr sz="1700">
              <a:latin typeface="Carlito"/>
              <a:cs typeface="Carlito"/>
            </a:endParaRPr>
          </a:p>
          <a:p>
            <a:pPr marL="1156335" lvl="2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Used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Python</a:t>
            </a:r>
            <a:r>
              <a:rPr sz="12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interactive</a:t>
            </a:r>
            <a:r>
              <a:rPr sz="12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mapping</a:t>
            </a:r>
            <a:r>
              <a:rPr sz="1250" spc="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library</a:t>
            </a:r>
            <a:r>
              <a:rPr sz="12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called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Folium</a:t>
            </a:r>
            <a:endParaRPr sz="1250">
              <a:latin typeface="Carlito"/>
              <a:cs typeface="Carlito"/>
            </a:endParaRPr>
          </a:p>
          <a:p>
            <a:pPr marL="1156335" lvl="2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Marked</a:t>
            </a:r>
            <a:r>
              <a:rPr sz="12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all</a:t>
            </a:r>
            <a:r>
              <a:rPr sz="12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sites</a:t>
            </a:r>
            <a:r>
              <a:rPr sz="12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on</a:t>
            </a:r>
            <a:r>
              <a:rPr sz="12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2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25" dirty="0">
                <a:solidFill>
                  <a:srgbClr val="006FC0"/>
                </a:solidFill>
                <a:latin typeface="Carlito"/>
                <a:cs typeface="Carlito"/>
              </a:rPr>
              <a:t>map</a:t>
            </a:r>
            <a:endParaRPr sz="1250">
              <a:latin typeface="Carlito"/>
              <a:cs typeface="Carlito"/>
            </a:endParaRPr>
          </a:p>
          <a:p>
            <a:pPr marL="1156335" lvl="2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Marked</a:t>
            </a:r>
            <a:r>
              <a:rPr sz="12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successful/failed</a:t>
            </a:r>
            <a:r>
              <a:rPr sz="12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sz="1250" spc="2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each</a:t>
            </a:r>
            <a:r>
              <a:rPr sz="12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site</a:t>
            </a:r>
            <a:r>
              <a:rPr sz="12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on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25" dirty="0">
                <a:solidFill>
                  <a:srgbClr val="006FC0"/>
                </a:solidFill>
                <a:latin typeface="Carlito"/>
                <a:cs typeface="Carlito"/>
              </a:rPr>
              <a:t>map</a:t>
            </a:r>
            <a:endParaRPr sz="1250">
              <a:latin typeface="Carlito"/>
              <a:cs typeface="Carlito"/>
            </a:endParaRPr>
          </a:p>
          <a:p>
            <a:pPr marL="1156335" lvl="2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Calculated</a:t>
            </a:r>
            <a:r>
              <a:rPr sz="1250" spc="20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distances</a:t>
            </a:r>
            <a:r>
              <a:rPr sz="1250" spc="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between</a:t>
            </a:r>
            <a:r>
              <a:rPr sz="1250" spc="20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50" spc="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site</a:t>
            </a:r>
            <a:r>
              <a:rPr sz="12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its</a:t>
            </a:r>
            <a:r>
              <a:rPr sz="12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proximities</a:t>
            </a:r>
            <a:endParaRPr sz="125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Railways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Highways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Coastlines</a:t>
            </a:r>
            <a:endParaRPr sz="1100">
              <a:latin typeface="Carlito"/>
              <a:cs typeface="Carlito"/>
            </a:endParaRPr>
          </a:p>
          <a:p>
            <a:pPr marL="1613535" lvl="3" indent="-228600">
              <a:lnSpc>
                <a:spcPts val="1260"/>
              </a:lnSpc>
              <a:spcBef>
                <a:spcPts val="11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Cities</a:t>
            </a:r>
            <a:endParaRPr sz="1100">
              <a:latin typeface="Carlito"/>
              <a:cs typeface="Carlito"/>
            </a:endParaRPr>
          </a:p>
          <a:p>
            <a:pPr marL="698500" lvl="1" indent="-228600">
              <a:lnSpc>
                <a:spcPts val="1980"/>
              </a:lnSpc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Launch</a:t>
            </a:r>
            <a:r>
              <a:rPr sz="17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7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Records</a:t>
            </a:r>
            <a:r>
              <a:rPr sz="1700"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7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Dashboard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2310" y="4102989"/>
            <a:ext cx="5806440" cy="3632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ts val="1315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Used</a:t>
            </a:r>
            <a:r>
              <a:rPr sz="12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Python</a:t>
            </a:r>
            <a:r>
              <a:rPr sz="12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interactive</a:t>
            </a:r>
            <a:r>
              <a:rPr sz="12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dashboarding</a:t>
            </a:r>
            <a:r>
              <a:rPr sz="1250" spc="1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library</a:t>
            </a:r>
            <a:r>
              <a:rPr sz="12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called</a:t>
            </a:r>
            <a:r>
              <a:rPr sz="1250" spc="2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Plotly</a:t>
            </a:r>
            <a:r>
              <a:rPr sz="12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Dash</a:t>
            </a:r>
            <a:r>
              <a:rPr sz="12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25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endParaRPr sz="1250">
              <a:latin typeface="Carlito"/>
              <a:cs typeface="Carlito"/>
            </a:endParaRPr>
          </a:p>
          <a:p>
            <a:pPr marL="241300">
              <a:lnSpc>
                <a:spcPts val="1315"/>
              </a:lnSpc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enable</a:t>
            </a:r>
            <a:r>
              <a:rPr sz="12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stakeholders</a:t>
            </a:r>
            <a:r>
              <a:rPr sz="12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explore</a:t>
            </a:r>
            <a:r>
              <a:rPr sz="12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manipulate</a:t>
            </a:r>
            <a:r>
              <a:rPr sz="1250" spc="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25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interactive and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real-</a:t>
            </a:r>
            <a:r>
              <a:rPr sz="1250" spc="-20" dirty="0">
                <a:solidFill>
                  <a:srgbClr val="006FC0"/>
                </a:solidFill>
                <a:latin typeface="Carlito"/>
                <a:cs typeface="Carlito"/>
              </a:rPr>
              <a:t>time</a:t>
            </a:r>
            <a:endParaRPr sz="12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2310" y="4363816"/>
            <a:ext cx="2294255" cy="4457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50"/>
              </a:spcBef>
            </a:pPr>
            <a:r>
              <a:rPr sz="1250" spc="-25" dirty="0">
                <a:solidFill>
                  <a:srgbClr val="006FC0"/>
                </a:solidFill>
                <a:latin typeface="Carlito"/>
                <a:cs typeface="Carlito"/>
              </a:rPr>
              <a:t>way</a:t>
            </a:r>
            <a:endParaRPr sz="1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Pie</a:t>
            </a:r>
            <a:r>
              <a:rPr sz="12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chart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showing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2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2310" y="4789804"/>
            <a:ext cx="40354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6985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Color</a:t>
            </a:r>
            <a:r>
              <a:rPr sz="11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coded</a:t>
            </a:r>
            <a:r>
              <a:rPr sz="11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1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site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Scatter</a:t>
            </a:r>
            <a:r>
              <a:rPr sz="12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chart</a:t>
            </a:r>
            <a:r>
              <a:rPr sz="1250" spc="1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showing</a:t>
            </a:r>
            <a:r>
              <a:rPr sz="12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2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mass</a:t>
            </a:r>
            <a:r>
              <a:rPr sz="12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vs.</a:t>
            </a:r>
            <a:r>
              <a:rPr sz="12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outcome</a:t>
            </a:r>
            <a:endParaRPr sz="12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9765" y="5161470"/>
            <a:ext cx="2861945" cy="3879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Color</a:t>
            </a:r>
            <a:r>
              <a:rPr sz="11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coded</a:t>
            </a:r>
            <a:r>
              <a:rPr sz="11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11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1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version</a:t>
            </a:r>
            <a:endParaRPr sz="11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11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range</a:t>
            </a:r>
            <a:r>
              <a:rPr sz="11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slider</a:t>
            </a:r>
            <a:r>
              <a:rPr sz="11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1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limiting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1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amount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2310" y="5533390"/>
            <a:ext cx="5112385" cy="607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Drop-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down</a:t>
            </a:r>
            <a:r>
              <a:rPr sz="12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menu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choose</a:t>
            </a:r>
            <a:r>
              <a:rPr sz="1250" spc="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between</a:t>
            </a:r>
            <a:r>
              <a:rPr sz="1250" spc="2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all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sites</a:t>
            </a:r>
            <a:r>
              <a:rPr sz="12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individual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sites</a:t>
            </a:r>
            <a:endParaRPr sz="12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Clr>
                <a:srgbClr val="006FC0"/>
              </a:buClr>
              <a:buFont typeface="Arial"/>
              <a:buChar char="•"/>
              <a:tabLst>
                <a:tab pos="241300" algn="l"/>
              </a:tabLst>
            </a:pP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Deployed</a:t>
            </a:r>
            <a:r>
              <a:rPr sz="1250" u="sng" spc="2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to</a:t>
            </a:r>
            <a:r>
              <a:rPr sz="125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Heroku</a:t>
            </a:r>
            <a:r>
              <a:rPr sz="125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static</a:t>
            </a:r>
            <a:r>
              <a:rPr sz="1250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web</a:t>
            </a:r>
            <a:r>
              <a:rPr sz="1250" u="sng" spc="1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app</a:t>
            </a:r>
            <a:r>
              <a:rPr sz="125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hosting</a:t>
            </a:r>
            <a:r>
              <a:rPr sz="1250" u="sng" spc="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service</a:t>
            </a:r>
            <a:endParaRPr sz="125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150"/>
              </a:spcBef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https://ibm-applied-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data-science-capst.herokuapp.com/</a:t>
            </a:r>
            <a:endParaRPr sz="11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6700" y="1828800"/>
            <a:ext cx="3810000" cy="4905375"/>
            <a:chOff x="266700" y="1828800"/>
            <a:chExt cx="3810000" cy="49053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325" y="1828800"/>
              <a:ext cx="3000375" cy="3200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2657" y="5307647"/>
            <a:ext cx="3149600" cy="5715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Screenshot</a:t>
            </a:r>
            <a:r>
              <a:rPr sz="120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interactive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Folium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map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showing proximity</a:t>
            </a:r>
            <a:r>
              <a:rPr sz="120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from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site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nearby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railway, highway,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coastline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409" y="1509485"/>
            <a:ext cx="6717665" cy="29013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0"/>
              </a:spcBef>
              <a:buClr>
                <a:srgbClr val="006FC0"/>
              </a:buClr>
              <a:buFont typeface="Arial"/>
              <a:buChar char="•"/>
              <a:tabLst>
                <a:tab pos="355600" algn="l"/>
              </a:tabLst>
            </a:pP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Predictive</a:t>
            </a:r>
            <a:r>
              <a:rPr sz="20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Analysis</a:t>
            </a:r>
            <a:r>
              <a:rPr sz="2000" u="none" spc="-12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(Model</a:t>
            </a:r>
            <a:r>
              <a:rPr sz="2000" u="none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spc="-10" dirty="0">
                <a:solidFill>
                  <a:srgbClr val="006FC0"/>
                </a:solidFill>
                <a:latin typeface="Carlito"/>
                <a:cs typeface="Carlito"/>
              </a:rPr>
              <a:t>development)</a:t>
            </a:r>
            <a:endParaRPr sz="20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Imported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libraries</a:t>
            </a:r>
            <a:r>
              <a:rPr sz="15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defined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function</a:t>
            </a:r>
            <a:r>
              <a:rPr sz="15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create</a:t>
            </a:r>
            <a:r>
              <a:rPr sz="15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confusion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matrix</a:t>
            </a:r>
            <a:endParaRPr sz="1500">
              <a:latin typeface="Carlito"/>
              <a:cs typeface="Carlito"/>
            </a:endParaRPr>
          </a:p>
          <a:p>
            <a:pPr marL="1270635" lvl="2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Pandas</a:t>
            </a:r>
            <a:endParaRPr sz="1200">
              <a:latin typeface="Carlito"/>
              <a:cs typeface="Carlito"/>
            </a:endParaRPr>
          </a:p>
          <a:p>
            <a:pPr marL="1270635" lvl="2" indent="-3429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Numpy</a:t>
            </a:r>
            <a:endParaRPr sz="1200">
              <a:latin typeface="Carlito"/>
              <a:cs typeface="Carlito"/>
            </a:endParaRPr>
          </a:p>
          <a:p>
            <a:pPr marL="12706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Matplotlib</a:t>
            </a:r>
            <a:endParaRPr sz="1200">
              <a:latin typeface="Carlito"/>
              <a:cs typeface="Carlito"/>
            </a:endParaRPr>
          </a:p>
          <a:p>
            <a:pPr marL="1270635" lvl="2" indent="-3429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Seaborn</a:t>
            </a:r>
            <a:endParaRPr sz="1200">
              <a:latin typeface="Carlito"/>
              <a:cs typeface="Carlito"/>
            </a:endParaRPr>
          </a:p>
          <a:p>
            <a:pPr marL="12706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Sklearn</a:t>
            </a:r>
            <a:endParaRPr sz="12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Loaded</a:t>
            </a:r>
            <a:r>
              <a:rPr sz="15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dataframe</a:t>
            </a:r>
            <a:r>
              <a:rPr sz="15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created</a:t>
            </a:r>
            <a:r>
              <a:rPr sz="15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during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collection</a:t>
            </a:r>
            <a:endParaRPr sz="15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Created a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column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5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our</a:t>
            </a:r>
            <a:r>
              <a:rPr sz="15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label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'Class'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created</a:t>
            </a:r>
            <a:r>
              <a:rPr sz="15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during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wrangling</a:t>
            </a:r>
            <a:endParaRPr sz="15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Standardized</a:t>
            </a:r>
            <a:r>
              <a:rPr sz="15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Split</a:t>
            </a:r>
            <a:r>
              <a:rPr sz="15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test</a:t>
            </a:r>
            <a:r>
              <a:rPr sz="15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  <a:p>
            <a:pPr marL="813435" lvl="1" indent="-3429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Fit</a:t>
            </a:r>
            <a:r>
              <a:rPr sz="150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various</a:t>
            </a:r>
            <a:r>
              <a:rPr sz="15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rlito"/>
                <a:cs typeface="Carlito"/>
              </a:rPr>
              <a:t>types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0825" y="4387024"/>
            <a:ext cx="2257425" cy="86486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Logistic</a:t>
            </a:r>
            <a:r>
              <a:rPr sz="12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Regression</a:t>
            </a:r>
            <a:endParaRPr sz="12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Support</a:t>
            </a:r>
            <a:r>
              <a:rPr sz="12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Vector</a:t>
            </a:r>
            <a:r>
              <a:rPr sz="12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Machine</a:t>
            </a:r>
            <a:endParaRPr sz="12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Decision</a:t>
            </a:r>
            <a:r>
              <a:rPr sz="12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Tree</a:t>
            </a:r>
            <a:r>
              <a:rPr sz="12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Classifier</a:t>
            </a:r>
            <a:endParaRPr sz="12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K</a:t>
            </a:r>
            <a:r>
              <a:rPr sz="12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Nearest</a:t>
            </a:r>
            <a:r>
              <a:rPr sz="12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Neighbors</a:t>
            </a:r>
            <a:r>
              <a:rPr sz="120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Classifier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71" y="5243512"/>
            <a:ext cx="6383020" cy="893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614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Used</a:t>
            </a:r>
            <a:r>
              <a:rPr sz="150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5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cross-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validated</a:t>
            </a:r>
            <a:r>
              <a:rPr sz="1500" spc="-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grid-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search</a:t>
            </a:r>
            <a:r>
              <a:rPr sz="15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over</a:t>
            </a:r>
            <a:r>
              <a:rPr sz="15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5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variety</a:t>
            </a:r>
            <a:r>
              <a:rPr sz="15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5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hyperparameters</a:t>
            </a:r>
            <a:r>
              <a:rPr sz="15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5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select</a:t>
            </a:r>
            <a:endParaRPr sz="1500">
              <a:latin typeface="Carlito"/>
              <a:cs typeface="Carlito"/>
            </a:endParaRPr>
          </a:p>
          <a:p>
            <a:pPr marL="355600">
              <a:lnSpc>
                <a:spcPts val="1614"/>
              </a:lnSpc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sz="15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ones</a:t>
            </a:r>
            <a:r>
              <a:rPr sz="15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5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each</a:t>
            </a:r>
            <a:r>
              <a:rPr sz="15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2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endParaRPr sz="1500">
              <a:latin typeface="Carlito"/>
              <a:cs typeface="Carlito"/>
            </a:endParaRPr>
          </a:p>
          <a:p>
            <a:pPr marL="812800" lvl="1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Enabled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Scikit-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learn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library</a:t>
            </a:r>
            <a:r>
              <a:rPr sz="12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function</a:t>
            </a:r>
            <a:r>
              <a:rPr sz="12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GridSearchCV</a:t>
            </a:r>
            <a:endParaRPr sz="12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54965" algn="l"/>
              </a:tabLst>
            </a:pP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Evaluated</a:t>
            </a:r>
            <a:r>
              <a:rPr sz="15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r>
              <a:rPr sz="15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of each</a:t>
            </a:r>
            <a:r>
              <a:rPr sz="15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15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15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test</a:t>
            </a:r>
            <a:r>
              <a:rPr sz="15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5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5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select</a:t>
            </a:r>
            <a:r>
              <a:rPr sz="15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5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sz="15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2875" y="1828800"/>
            <a:ext cx="3990975" cy="4905375"/>
            <a:chOff x="142875" y="1828800"/>
            <a:chExt cx="3990975" cy="4905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5" y="1828800"/>
              <a:ext cx="3990975" cy="2971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4359" y="4997195"/>
            <a:ext cx="3178810" cy="751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  <a:spcBef>
                <a:spcPts val="70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Confusion</a:t>
            </a:r>
            <a:r>
              <a:rPr sz="1550" spc="229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matrix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logistic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regression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model,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showing</a:t>
            </a:r>
            <a:r>
              <a:rPr sz="1550" spc="1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15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correct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predictions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3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false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positives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3133725"/>
            <a:ext cx="6238875" cy="3600450"/>
            <a:chOff x="266700" y="3133725"/>
            <a:chExt cx="6238875" cy="3600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750" y="3133725"/>
              <a:ext cx="5457825" cy="30003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7257" y="1716341"/>
            <a:ext cx="5006975" cy="13131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Exploratory</a:t>
            </a:r>
            <a:r>
              <a:rPr sz="2150" spc="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analysis</a:t>
            </a:r>
            <a:r>
              <a:rPr sz="21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results</a:t>
            </a:r>
            <a:endParaRPr sz="215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Interactive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analytics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demo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21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screenshots</a:t>
            </a:r>
            <a:endParaRPr sz="215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Predictive</a:t>
            </a:r>
            <a:r>
              <a:rPr sz="2150" spc="1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analysis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results</a:t>
            </a:r>
            <a:endParaRPr sz="21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2"/>
              </a:rPr>
              <a:t>RESULTS:</a:t>
            </a:r>
            <a:r>
              <a:rPr spc="7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EDA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WITH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spc="-25" dirty="0">
                <a:solidFill>
                  <a:srgbClr val="0462C1"/>
                </a:solidFill>
                <a:hlinkClick r:id="rId2"/>
              </a:rPr>
              <a:t>SQL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1229867"/>
            <a:ext cx="7063740" cy="5504815"/>
            <a:chOff x="266700" y="1229867"/>
            <a:chExt cx="7063740" cy="5504815"/>
          </a:xfrm>
        </p:grpSpPr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929640" y="1229867"/>
              <a:ext cx="6400800" cy="47625"/>
            </a:xfrm>
            <a:custGeom>
              <a:avLst/>
              <a:gdLst/>
              <a:ahLst/>
              <a:cxnLst/>
              <a:rect l="l" t="t" r="r" b="b"/>
              <a:pathLst>
                <a:path w="6400800" h="47625">
                  <a:moveTo>
                    <a:pt x="64008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6400800" y="47625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3522" y="1474787"/>
            <a:ext cx="8684895" cy="436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team</a:t>
            </a:r>
            <a:r>
              <a:rPr sz="1800" spc="-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at</a:t>
            </a:r>
            <a:r>
              <a:rPr sz="1800" spc="-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SpaceY</a:t>
            </a:r>
            <a:r>
              <a:rPr sz="1800" spc="-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had</a:t>
            </a:r>
            <a:r>
              <a:rPr sz="1800" spc="-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some</a:t>
            </a:r>
            <a:r>
              <a:rPr sz="180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very</a:t>
            </a:r>
            <a:r>
              <a:rPr sz="18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specific</a:t>
            </a:r>
            <a:r>
              <a:rPr sz="180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questions</a:t>
            </a:r>
            <a:r>
              <a:rPr sz="1800" spc="-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8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answer</a:t>
            </a:r>
            <a:r>
              <a:rPr sz="18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with 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SQL: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ts val="1855"/>
              </a:lnSpc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What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sites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has</a:t>
            </a:r>
            <a:r>
              <a:rPr sz="1550" spc="1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SpaceX</a:t>
            </a:r>
            <a:r>
              <a:rPr sz="1550" spc="1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used?</a:t>
            </a:r>
            <a:endParaRPr sz="1550">
              <a:latin typeface="Carlito"/>
              <a:cs typeface="Carlito"/>
            </a:endParaRPr>
          </a:p>
          <a:p>
            <a:pPr marL="812800" lvl="1" indent="-342900">
              <a:lnSpc>
                <a:spcPts val="1430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-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  <a:p>
            <a:pPr marL="812800" lvl="1" indent="-342900">
              <a:lnSpc>
                <a:spcPts val="1430"/>
              </a:lnSpc>
              <a:spcBef>
                <a:spcPts val="60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KSC</a:t>
            </a:r>
            <a:r>
              <a:rPr sz="120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39A</a:t>
            </a:r>
            <a:endParaRPr sz="1200">
              <a:latin typeface="Carlito"/>
              <a:cs typeface="Carlito"/>
            </a:endParaRPr>
          </a:p>
          <a:p>
            <a:pPr marL="812800" lvl="1" indent="-342900">
              <a:lnSpc>
                <a:spcPts val="1430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VAFB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4E</a:t>
            </a:r>
            <a:endParaRPr sz="1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Examine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site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date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records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where</a:t>
            </a:r>
            <a:r>
              <a:rPr sz="1550" spc="1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sites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begin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with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string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'CCA',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do</a:t>
            </a:r>
            <a:r>
              <a:rPr sz="1550" spc="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they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overlap?</a:t>
            </a:r>
            <a:endParaRPr sz="155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Last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from</a:t>
            </a:r>
            <a:r>
              <a:rPr sz="120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LC-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r>
              <a:rPr sz="1200" spc="-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was</a:t>
            </a:r>
            <a:r>
              <a:rPr sz="120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2016-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08-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14</a:t>
            </a:r>
            <a:endParaRPr sz="1200">
              <a:latin typeface="Carlito"/>
              <a:cs typeface="Carlito"/>
            </a:endParaRPr>
          </a:p>
          <a:p>
            <a:pPr marL="812800" lvl="1" indent="-342900">
              <a:lnSpc>
                <a:spcPts val="1425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First</a:t>
            </a:r>
            <a:r>
              <a:rPr sz="1200" spc="-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from</a:t>
            </a:r>
            <a:r>
              <a:rPr sz="120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was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2017-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12-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15</a:t>
            </a:r>
            <a:endParaRPr sz="120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Wikipedia</a:t>
            </a:r>
            <a:r>
              <a:rPr sz="1200" u="sng" spc="-5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confirms</a:t>
            </a:r>
            <a:r>
              <a:rPr sz="1200" u="sng" spc="12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Cape</a:t>
            </a:r>
            <a:r>
              <a:rPr sz="1200" u="sng" spc="-6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Canaveral</a:t>
            </a:r>
            <a:r>
              <a:rPr sz="1200" u="sng" spc="-4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Space</a:t>
            </a:r>
            <a:r>
              <a:rPr sz="1200" u="sng" spc="-6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Launch</a:t>
            </a:r>
            <a:r>
              <a:rPr sz="1200" u="sng" spc="-3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Complex</a:t>
            </a:r>
            <a:r>
              <a:rPr sz="1200" u="sng" spc="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40</a:t>
            </a: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was</a:t>
            </a:r>
            <a:r>
              <a:rPr sz="1200" u="sng" spc="-1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spc="-1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renamed</a:t>
            </a:r>
            <a:r>
              <a:rPr sz="1200" u="sng" spc="45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in</a:t>
            </a:r>
            <a:r>
              <a:rPr sz="1200" u="sng" spc="-3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200" u="sng" spc="-20" dirty="0">
                <a:solidFill>
                  <a:srgbClr val="0D649B"/>
                </a:solidFill>
                <a:uFill>
                  <a:solidFill>
                    <a:srgbClr val="0D649B"/>
                  </a:solidFill>
                </a:uFill>
                <a:latin typeface="Carlito"/>
                <a:cs typeface="Carlito"/>
                <a:hlinkClick r:id="rId4"/>
              </a:rPr>
              <a:t>2017</a:t>
            </a:r>
            <a:endParaRPr sz="1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D649B"/>
              </a:buClr>
              <a:buFont typeface="Arial"/>
              <a:buChar char="•"/>
            </a:pPr>
            <a:endParaRPr sz="1200">
              <a:latin typeface="Carlito"/>
              <a:cs typeface="Carlito"/>
            </a:endParaRPr>
          </a:p>
          <a:p>
            <a:pPr marL="355600" indent="-342900">
              <a:lnSpc>
                <a:spcPts val="1855"/>
              </a:lnSpc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Display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total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mass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carried</a:t>
            </a:r>
            <a:r>
              <a:rPr sz="1550" spc="2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by</a:t>
            </a:r>
            <a:r>
              <a:rPr sz="155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boosters</a:t>
            </a:r>
            <a:r>
              <a:rPr sz="1550" spc="2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launched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by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NASA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(CRS)</a:t>
            </a:r>
            <a:endParaRPr sz="155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45,596</a:t>
            </a:r>
            <a:r>
              <a:rPr sz="1200" spc="-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KG,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total</a:t>
            </a:r>
            <a:endParaRPr sz="1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D649B"/>
              </a:buClr>
              <a:buFont typeface="Arial"/>
              <a:buChar char="•"/>
            </a:pPr>
            <a:endParaRPr sz="1200">
              <a:latin typeface="Carlito"/>
              <a:cs typeface="Carlito"/>
            </a:endParaRPr>
          </a:p>
          <a:p>
            <a:pPr marL="355600" indent="-342900">
              <a:lnSpc>
                <a:spcPts val="1855"/>
              </a:lnSpc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Display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average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mass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carried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by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booster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version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v1.1</a:t>
            </a:r>
            <a:endParaRPr sz="155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340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KG,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average</a:t>
            </a:r>
            <a:endParaRPr sz="1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D649B"/>
              </a:buClr>
              <a:buFont typeface="Arial"/>
              <a:buChar char="•"/>
            </a:pPr>
            <a:endParaRPr sz="1200">
              <a:latin typeface="Carlito"/>
              <a:cs typeface="Carlito"/>
            </a:endParaRPr>
          </a:p>
          <a:p>
            <a:pPr marL="355600" indent="-342900">
              <a:lnSpc>
                <a:spcPts val="1855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List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date when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first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successful</a:t>
            </a:r>
            <a:r>
              <a:rPr sz="1550" spc="2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landing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outcome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ground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pad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was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achieved.</a:t>
            </a:r>
            <a:endParaRPr sz="1550">
              <a:latin typeface="Carlito"/>
              <a:cs typeface="Carlito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2015-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12-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22,</a:t>
            </a:r>
            <a:r>
              <a:rPr sz="120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more</a:t>
            </a:r>
            <a:r>
              <a:rPr sz="120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than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5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years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after</a:t>
            </a:r>
            <a:r>
              <a:rPr sz="1200" spc="-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first</a:t>
            </a:r>
            <a:r>
              <a:rPr sz="1200" spc="-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Falcon</a:t>
            </a:r>
            <a:r>
              <a:rPr sz="1200" spc="-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9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on</a:t>
            </a:r>
            <a:r>
              <a:rPr sz="120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2010-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06-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04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2"/>
          </p:cNvPr>
          <p:cNvSpPr/>
          <p:nvPr/>
        </p:nvSpPr>
        <p:spPr>
          <a:xfrm>
            <a:off x="929639" y="1229868"/>
            <a:ext cx="6400800" cy="47625"/>
          </a:xfrm>
          <a:custGeom>
            <a:avLst/>
            <a:gdLst/>
            <a:ahLst/>
            <a:cxnLst/>
            <a:rect l="l" t="t" r="r" b="b"/>
            <a:pathLst>
              <a:path w="6400800" h="47625">
                <a:moveTo>
                  <a:pt x="6400800" y="0"/>
                </a:moveTo>
                <a:lnTo>
                  <a:pt x="0" y="0"/>
                </a:lnTo>
                <a:lnTo>
                  <a:pt x="0" y="47625"/>
                </a:lnTo>
                <a:lnTo>
                  <a:pt x="6400800" y="47625"/>
                </a:lnTo>
                <a:lnTo>
                  <a:pt x="6400800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2"/>
              </a:rPr>
              <a:t>RESULTS:</a:t>
            </a:r>
            <a:r>
              <a:rPr spc="80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EDA</a:t>
            </a:r>
            <a:r>
              <a:rPr spc="80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WITH</a:t>
            </a:r>
            <a:r>
              <a:rPr spc="80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SQL</a:t>
            </a:r>
            <a:r>
              <a:rPr spc="65" dirty="0">
                <a:solidFill>
                  <a:srgbClr val="0462C1"/>
                </a:solidFill>
              </a:rPr>
              <a:t> </a:t>
            </a:r>
            <a:r>
              <a:rPr spc="-10" dirty="0"/>
              <a:t>(CONTINUED)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3522" y="1484312"/>
            <a:ext cx="5596890" cy="374713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97815" marR="33655" indent="-285750">
              <a:lnSpc>
                <a:spcPct val="104900"/>
              </a:lnSpc>
              <a:spcBef>
                <a:spcPts val="35"/>
              </a:spcBef>
              <a:buFont typeface="Arial"/>
              <a:buChar char="•"/>
              <a:tabLst>
                <a:tab pos="297815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List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names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boosters</a:t>
            </a:r>
            <a:r>
              <a:rPr sz="1550" spc="1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which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drone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ship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</a:t>
            </a:r>
            <a:r>
              <a:rPr sz="155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mass</a:t>
            </a:r>
            <a:r>
              <a:rPr sz="1550" spc="1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greater</a:t>
            </a:r>
            <a:r>
              <a:rPr sz="1550" spc="2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than</a:t>
            </a:r>
            <a:r>
              <a:rPr sz="155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4000</a:t>
            </a:r>
            <a:r>
              <a:rPr sz="155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but</a:t>
            </a:r>
            <a:r>
              <a:rPr sz="1550" spc="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less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than</a:t>
            </a:r>
            <a:r>
              <a:rPr sz="155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6000</a:t>
            </a:r>
            <a:endParaRPr sz="1550">
              <a:latin typeface="Carlito"/>
              <a:cs typeface="Carlito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FT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B1021.1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FT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B1023.1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FT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B1029.2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FT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B1038.1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B4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B1042.1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B4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B1045.1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B1046.1</a:t>
            </a:r>
            <a:endParaRPr sz="1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D649B"/>
              </a:buClr>
              <a:buFont typeface="Arial"/>
              <a:buChar char="•"/>
            </a:pPr>
            <a:endParaRPr sz="1200">
              <a:latin typeface="Carlito"/>
              <a:cs typeface="Carlito"/>
            </a:endParaRPr>
          </a:p>
          <a:p>
            <a:pPr marL="297815" marR="5080" indent="-285750">
              <a:lnSpc>
                <a:spcPct val="100899"/>
              </a:lnSpc>
              <a:buFont typeface="Arial"/>
              <a:buChar char="•"/>
              <a:tabLst>
                <a:tab pos="297815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Rank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count</a:t>
            </a:r>
            <a:r>
              <a:rPr sz="1550" spc="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landing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outcomes</a:t>
            </a:r>
            <a:r>
              <a:rPr sz="1550" spc="2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between</a:t>
            </a:r>
            <a:r>
              <a:rPr sz="1550" spc="2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date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2010-</a:t>
            </a:r>
            <a:r>
              <a:rPr sz="1550" spc="-25" dirty="0">
                <a:solidFill>
                  <a:srgbClr val="0D649B"/>
                </a:solidFill>
                <a:latin typeface="Carlito"/>
                <a:cs typeface="Carlito"/>
              </a:rPr>
              <a:t>06-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04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2017-03-20,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descending</a:t>
            </a:r>
            <a:r>
              <a:rPr sz="1550" spc="2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order</a:t>
            </a:r>
            <a:endParaRPr sz="1550">
              <a:latin typeface="Carlito"/>
              <a:cs typeface="Carlito"/>
            </a:endParaRPr>
          </a:p>
          <a:p>
            <a:pPr marL="755650" lvl="1" indent="-285750">
              <a:lnSpc>
                <a:spcPts val="1435"/>
              </a:lnSpc>
              <a:spcBef>
                <a:spcPts val="70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10</a:t>
            </a:r>
            <a:r>
              <a:rPr sz="1200" spc="-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No</a:t>
            </a:r>
            <a:r>
              <a:rPr sz="120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attempt5</a:t>
            </a:r>
            <a:r>
              <a:rPr sz="120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(drone</a:t>
            </a:r>
            <a:r>
              <a:rPr sz="120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ship)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5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(drone</a:t>
            </a:r>
            <a:r>
              <a:rPr sz="120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ship)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3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Controlled</a:t>
            </a:r>
            <a:r>
              <a:rPr sz="120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(ocean)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5"/>
              </a:lnSpc>
              <a:spcBef>
                <a:spcPts val="60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3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(ground</a:t>
            </a:r>
            <a:r>
              <a:rPr sz="12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pad)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2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(parachute)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2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Uncontrolled</a:t>
            </a:r>
            <a:r>
              <a:rPr sz="1200" spc="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(ocean)</a:t>
            </a:r>
            <a:endParaRPr sz="1200">
              <a:latin typeface="Carlito"/>
              <a:cs typeface="Carlito"/>
            </a:endParaRPr>
          </a:p>
          <a:p>
            <a:pPr marL="755650" lvl="1" indent="-285750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1</a:t>
            </a:r>
            <a:r>
              <a:rPr sz="1200" spc="-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Precluded</a:t>
            </a:r>
            <a:r>
              <a:rPr sz="12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(drone</a:t>
            </a:r>
            <a:r>
              <a:rPr sz="120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ship)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7129" y="1484312"/>
            <a:ext cx="5418455" cy="5137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98450" marR="5080" indent="-286385">
              <a:lnSpc>
                <a:spcPct val="104900"/>
              </a:lnSpc>
              <a:spcBef>
                <a:spcPts val="3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List</a:t>
            </a:r>
            <a:r>
              <a:rPr sz="155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names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booster_versions</a:t>
            </a:r>
            <a:r>
              <a:rPr sz="1550" spc="3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which</a:t>
            </a:r>
            <a:r>
              <a:rPr sz="155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carried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5" dirty="0">
                <a:solidFill>
                  <a:srgbClr val="0D649B"/>
                </a:solidFill>
                <a:latin typeface="Carlito"/>
                <a:cs typeface="Carlito"/>
              </a:rPr>
              <a:t>the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maximum</a:t>
            </a:r>
            <a:r>
              <a:rPr sz="1550" spc="1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mass.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4965" y="1971040"/>
            <a:ext cx="119824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43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B1048.4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0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B1048.5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5"/>
              </a:lnSpc>
              <a:spcBef>
                <a:spcPts val="60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B1049.4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B1049.5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B1049.7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B1051.3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0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B1051.4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B1051.6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B1056.4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B1058.3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B1060.2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 B5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B1060.3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7129" y="4355147"/>
            <a:ext cx="5255260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6385">
              <a:lnSpc>
                <a:spcPct val="100899"/>
              </a:lnSpc>
              <a:spcBef>
                <a:spcPts val="1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List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failed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landing_outcomes</a:t>
            </a:r>
            <a:r>
              <a:rPr sz="1550" spc="2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drone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ship,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their</a:t>
            </a:r>
            <a:r>
              <a:rPr sz="1550" spc="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booster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versions,</a:t>
            </a:r>
            <a:r>
              <a:rPr sz="1550" spc="1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site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names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-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year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2015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4965" y="4841557"/>
            <a:ext cx="150939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435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(drone</a:t>
            </a:r>
            <a:r>
              <a:rPr sz="120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ship)</a:t>
            </a:r>
            <a:endParaRPr sz="1200">
              <a:latin typeface="Carlito"/>
              <a:cs typeface="Carlito"/>
            </a:endParaRPr>
          </a:p>
          <a:p>
            <a:pPr marL="297815" indent="-285115">
              <a:lnSpc>
                <a:spcPts val="1435"/>
              </a:lnSpc>
              <a:buFont typeface="Arial"/>
              <a:buChar char="•"/>
              <a:tabLst>
                <a:tab pos="297815" algn="l"/>
              </a:tabLst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(drone</a:t>
            </a:r>
            <a:r>
              <a:rPr sz="1200" spc="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ship)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3584" y="4841557"/>
            <a:ext cx="893444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v1.1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B1012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F9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v1.1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B1015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1969" y="4841557"/>
            <a:ext cx="79756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40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20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LC-</a:t>
            </a:r>
            <a:r>
              <a:rPr sz="1200" spc="-25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7129" y="5394959"/>
            <a:ext cx="5577840" cy="819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ts val="1855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List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total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number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successful</a:t>
            </a:r>
            <a:r>
              <a:rPr sz="1550" spc="2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mission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outcomes</a:t>
            </a:r>
            <a:endParaRPr sz="1550">
              <a:latin typeface="Carlito"/>
              <a:cs typeface="Carlito"/>
            </a:endParaRPr>
          </a:p>
          <a:p>
            <a:pPr marL="755650" lvl="1" indent="-285115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1 -</a:t>
            </a:r>
            <a:r>
              <a:rPr sz="1200" spc="-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Failure</a:t>
            </a:r>
            <a:r>
              <a:rPr sz="12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(in</a:t>
            </a:r>
            <a:r>
              <a:rPr sz="1200" spc="-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flight)</a:t>
            </a:r>
            <a:endParaRPr sz="1200">
              <a:latin typeface="Carlito"/>
              <a:cs typeface="Carlito"/>
            </a:endParaRPr>
          </a:p>
          <a:p>
            <a:pPr marL="755650" lvl="1" indent="-285115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99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endParaRPr sz="1200">
              <a:latin typeface="Carlito"/>
              <a:cs typeface="Carlito"/>
            </a:endParaRPr>
          </a:p>
          <a:p>
            <a:pPr marL="755650" lvl="1" indent="-28511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1</a:t>
            </a:r>
            <a:r>
              <a:rPr sz="12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-</a:t>
            </a:r>
            <a:r>
              <a:rPr sz="12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(payload</a:t>
            </a:r>
            <a:r>
              <a:rPr sz="120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status</a:t>
            </a:r>
            <a:r>
              <a:rPr sz="12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unclear)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2"/>
              </a:rPr>
              <a:t>RESULTS: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EDA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WITH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spc="-10" dirty="0">
                <a:solidFill>
                  <a:srgbClr val="0462C1"/>
                </a:solidFill>
                <a:hlinkClick r:id="rId2"/>
              </a:rPr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229867"/>
            <a:ext cx="10378440" cy="5504815"/>
            <a:chOff x="0" y="1229867"/>
            <a:chExt cx="10378440" cy="5504815"/>
          </a:xfrm>
        </p:grpSpPr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929640" y="1229867"/>
              <a:ext cx="9448800" cy="47625"/>
            </a:xfrm>
            <a:custGeom>
              <a:avLst/>
              <a:gdLst/>
              <a:ahLst/>
              <a:cxnLst/>
              <a:rect l="l" t="t" r="r" b="b"/>
              <a:pathLst>
                <a:path w="9448800" h="47625">
                  <a:moveTo>
                    <a:pt x="94488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9448800" y="47625"/>
                  </a:lnTo>
                  <a:lnTo>
                    <a:pt x="94488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43024"/>
              <a:ext cx="8553449" cy="3362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705350"/>
              <a:ext cx="8515349" cy="16573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29268" y="1472247"/>
            <a:ext cx="3430270" cy="2322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FlightNumber</a:t>
            </a:r>
            <a:r>
              <a:rPr sz="1550" spc="1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PayloadMass,</a:t>
            </a:r>
            <a:endParaRPr sz="1550">
              <a:latin typeface="Carlito"/>
              <a:cs typeface="Carlito"/>
            </a:endParaRPr>
          </a:p>
          <a:p>
            <a:pPr marL="17145" marR="356870">
              <a:lnSpc>
                <a:spcPct val="102299"/>
              </a:lnSpc>
              <a:spcBef>
                <a:spcPts val="50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1st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stage</a:t>
            </a:r>
            <a:r>
              <a:rPr sz="155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landing</a:t>
            </a:r>
            <a:r>
              <a:rPr sz="1550" spc="1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1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positively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correlated</a:t>
            </a:r>
            <a:r>
              <a:rPr sz="1550" spc="2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with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continuous</a:t>
            </a:r>
            <a:r>
              <a:rPr sz="1550" spc="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launch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attempts,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while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negatively</a:t>
            </a:r>
            <a:r>
              <a:rPr sz="1550" spc="1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correlated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with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mass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FlightNumber</a:t>
            </a:r>
            <a:r>
              <a:rPr sz="1550" spc="1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LaunchSite,</a:t>
            </a:r>
            <a:endParaRPr sz="1550">
              <a:latin typeface="Carlito"/>
              <a:cs typeface="Carlito"/>
            </a:endParaRPr>
          </a:p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SLC</a:t>
            </a:r>
            <a:r>
              <a:rPr sz="155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r>
              <a:rPr sz="155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appears</a:t>
            </a:r>
            <a:r>
              <a:rPr sz="1550" spc="1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been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where</a:t>
            </a:r>
            <a:r>
              <a:rPr sz="1550" spc="1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most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early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1st</a:t>
            </a:r>
            <a:r>
              <a:rPr sz="155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stage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landing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failures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took</a:t>
            </a:r>
            <a:r>
              <a:rPr sz="155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place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9268" y="4455541"/>
            <a:ext cx="3288029" cy="75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PayloadMass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LaunchSite,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SLC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40</a:t>
            </a:r>
            <a:r>
              <a:rPr sz="155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1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KSC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LC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39A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appear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5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be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favored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heavier</a:t>
            </a:r>
            <a:r>
              <a:rPr sz="1550" spc="1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payloads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2"/>
          </p:cNvPr>
          <p:cNvSpPr/>
          <p:nvPr/>
        </p:nvSpPr>
        <p:spPr>
          <a:xfrm>
            <a:off x="225513" y="1209675"/>
            <a:ext cx="8525510" cy="38100"/>
          </a:xfrm>
          <a:custGeom>
            <a:avLst/>
            <a:gdLst/>
            <a:ahLst/>
            <a:cxnLst/>
            <a:rect l="l" t="t" r="r" b="b"/>
            <a:pathLst>
              <a:path w="8525510" h="38100">
                <a:moveTo>
                  <a:pt x="8524913" y="0"/>
                </a:moveTo>
                <a:lnTo>
                  <a:pt x="0" y="0"/>
                </a:lnTo>
                <a:lnTo>
                  <a:pt x="0" y="38100"/>
                </a:lnTo>
                <a:lnTo>
                  <a:pt x="8524913" y="38100"/>
                </a:lnTo>
                <a:lnTo>
                  <a:pt x="8524913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6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462C1"/>
                </a:solidFill>
                <a:hlinkClick r:id="rId2"/>
              </a:rPr>
              <a:t>RESULTS:</a:t>
            </a:r>
            <a:r>
              <a:rPr sz="3600" spc="-55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EDA</a:t>
            </a:r>
            <a:r>
              <a:rPr sz="3600" spc="35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WITH</a:t>
            </a:r>
            <a:r>
              <a:rPr sz="3600" spc="35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VISUALIZATION</a:t>
            </a:r>
            <a:r>
              <a:rPr sz="3600" spc="-65" dirty="0">
                <a:solidFill>
                  <a:srgbClr val="0462C1"/>
                </a:solidFill>
              </a:rPr>
              <a:t> </a:t>
            </a:r>
            <a:r>
              <a:rPr sz="3600" spc="-10" dirty="0"/>
              <a:t>(CONTINUED)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929254" y="1347215"/>
            <a:ext cx="2910205" cy="75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</a:t>
            </a:r>
            <a:r>
              <a:rPr sz="1550" spc="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type</a:t>
            </a:r>
            <a:r>
              <a:rPr sz="155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1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rate,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All</a:t>
            </a:r>
            <a:r>
              <a:rPr sz="1550" spc="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types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except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'SO'</a:t>
            </a:r>
            <a:r>
              <a:rPr sz="1550" spc="-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5" dirty="0">
                <a:solidFill>
                  <a:srgbClr val="0D649B"/>
                </a:solidFill>
                <a:latin typeface="Carlito"/>
                <a:cs typeface="Carlito"/>
              </a:rPr>
              <a:t>had</a:t>
            </a:r>
            <a:endParaRPr sz="15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successful</a:t>
            </a:r>
            <a:r>
              <a:rPr sz="1550" spc="1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1st</a:t>
            </a:r>
            <a:r>
              <a:rPr sz="155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stage</a:t>
            </a:r>
            <a:r>
              <a:rPr sz="155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landings</a:t>
            </a:r>
            <a:endParaRPr sz="155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323975"/>
            <a:ext cx="8543925" cy="5410200"/>
            <a:chOff x="0" y="1323975"/>
            <a:chExt cx="8543925" cy="54102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74" y="1323975"/>
              <a:ext cx="2743200" cy="20097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57525"/>
              <a:ext cx="8486774" cy="1647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05350"/>
              <a:ext cx="8543924" cy="1657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3150" y="1333500"/>
              <a:ext cx="2390775" cy="1638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9268" y="2793682"/>
            <a:ext cx="3287395" cy="752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FlightNumber</a:t>
            </a:r>
            <a:r>
              <a:rPr sz="1550" spc="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type,</a:t>
            </a:r>
            <a:endParaRPr sz="1550">
              <a:latin typeface="Carlito"/>
              <a:cs typeface="Carlito"/>
            </a:endParaRPr>
          </a:p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flight</a:t>
            </a:r>
            <a:r>
              <a:rPr sz="155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number</a:t>
            </a:r>
            <a:r>
              <a:rPr sz="1550" spc="1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positively</a:t>
            </a:r>
            <a:r>
              <a:rPr sz="1550" spc="1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correlated</a:t>
            </a:r>
            <a:r>
              <a:rPr sz="1550" spc="1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with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1st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stage</a:t>
            </a:r>
            <a:r>
              <a:rPr sz="155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recovery</a:t>
            </a:r>
            <a:r>
              <a:rPr sz="1550" spc="2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for all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types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9268" y="4455541"/>
            <a:ext cx="3014980" cy="1000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PayloadMass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</a:t>
            </a:r>
            <a:r>
              <a:rPr sz="1550" spc="1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type,</a:t>
            </a:r>
            <a:endParaRPr sz="1550">
              <a:latin typeface="Carlito"/>
              <a:cs typeface="Carlito"/>
            </a:endParaRPr>
          </a:p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heavier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payloads</a:t>
            </a:r>
            <a:r>
              <a:rPr sz="155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have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negative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influence</a:t>
            </a:r>
            <a:r>
              <a:rPr sz="1550" spc="1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on</a:t>
            </a:r>
            <a:r>
              <a:rPr sz="1550" spc="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GTO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orbits</a:t>
            </a:r>
            <a:r>
              <a:rPr sz="1550" spc="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and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positive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influence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on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ISS</a:t>
            </a:r>
            <a:r>
              <a:rPr sz="1550" spc="7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orbits</a:t>
            </a:r>
            <a:endParaRPr sz="155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00440" y="1422082"/>
            <a:ext cx="2996565" cy="752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Year</a:t>
            </a:r>
            <a:r>
              <a:rPr sz="1550" spc="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x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rate,</a:t>
            </a:r>
            <a:endParaRPr sz="1550">
              <a:latin typeface="Carlito"/>
              <a:cs typeface="Carlito"/>
            </a:endParaRPr>
          </a:p>
          <a:p>
            <a:pPr marL="12700" marR="5080">
              <a:lnSpc>
                <a:spcPct val="100899"/>
              </a:lnSpc>
              <a:spcBef>
                <a:spcPts val="7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1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rate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trending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positively</a:t>
            </a:r>
            <a:r>
              <a:rPr sz="1550" spc="1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on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50" dirty="0">
                <a:solidFill>
                  <a:srgbClr val="0D649B"/>
                </a:solidFill>
                <a:latin typeface="Carlito"/>
                <a:cs typeface="Carlito"/>
              </a:rPr>
              <a:t>a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yearly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basis</a:t>
            </a:r>
            <a:r>
              <a:rPr sz="155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since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2013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559" y="1766775"/>
            <a:ext cx="2449830" cy="26015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Executive</a:t>
            </a:r>
            <a:r>
              <a:rPr sz="21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Summary</a:t>
            </a:r>
            <a:endParaRPr sz="215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Introduction</a:t>
            </a:r>
            <a:endParaRPr sz="215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Methodology</a:t>
            </a:r>
            <a:endParaRPr sz="215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Results</a:t>
            </a:r>
            <a:endParaRPr sz="215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Conclusion</a:t>
            </a:r>
            <a:endParaRPr sz="215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Appendix</a:t>
            </a:r>
            <a:endParaRPr sz="215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00" y="2028825"/>
            <a:ext cx="4381500" cy="4705350"/>
            <a:chOff x="266700" y="2028825"/>
            <a:chExt cx="4381500" cy="4705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2028825"/>
              <a:ext cx="3200400" cy="3190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400" y="2552700"/>
              <a:ext cx="2743200" cy="5619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dirty="0"/>
              <a:t>TABLE</a:t>
            </a:r>
            <a:r>
              <a:rPr spc="70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-10" dirty="0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462C1"/>
                </a:solidFill>
                <a:hlinkClick r:id="rId2"/>
              </a:rPr>
              <a:t>RESULTS:</a:t>
            </a:r>
            <a:r>
              <a:rPr sz="3600" spc="-3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LAUNCH</a:t>
            </a:r>
            <a:r>
              <a:rPr sz="3600" spc="5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SITE</a:t>
            </a:r>
            <a:r>
              <a:rPr sz="3600" spc="-3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LOCATION</a:t>
            </a:r>
            <a:r>
              <a:rPr sz="3600" spc="5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spc="-10" dirty="0">
                <a:solidFill>
                  <a:srgbClr val="0462C1"/>
                </a:solidFill>
                <a:hlinkClick r:id="rId2"/>
              </a:rPr>
              <a:t>ANALYSIS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66700" y="1221739"/>
            <a:ext cx="11092815" cy="5512435"/>
            <a:chOff x="266700" y="1221739"/>
            <a:chExt cx="11092815" cy="5512435"/>
          </a:xfrm>
        </p:grpSpPr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929640" y="1221739"/>
              <a:ext cx="10429875" cy="38100"/>
            </a:xfrm>
            <a:custGeom>
              <a:avLst/>
              <a:gdLst/>
              <a:ahLst/>
              <a:cxnLst/>
              <a:rect l="l" t="t" r="r" b="b"/>
              <a:pathLst>
                <a:path w="10429875" h="38100">
                  <a:moveTo>
                    <a:pt x="10429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0429875" y="38100"/>
                  </a:lnTo>
                  <a:lnTo>
                    <a:pt x="10429875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61233" y="1523047"/>
            <a:ext cx="7160895" cy="5772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dirty="0">
                <a:latin typeface="Carlito"/>
                <a:cs typeface="Carlito"/>
              </a:rPr>
              <a:t>Visualizing</a:t>
            </a:r>
            <a:r>
              <a:rPr sz="1800" spc="-1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launch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sites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on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map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highlights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importance</a:t>
            </a:r>
            <a:r>
              <a:rPr sz="1800" spc="-7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of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launch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site </a:t>
            </a:r>
            <a:r>
              <a:rPr sz="1800" dirty="0">
                <a:latin typeface="Carlito"/>
                <a:cs typeface="Carlito"/>
              </a:rPr>
              <a:t>proximity</a:t>
            </a:r>
            <a:r>
              <a:rPr sz="1800" spc="-9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-10" dirty="0">
                <a:latin typeface="Carlito"/>
                <a:cs typeface="Carlito"/>
              </a:rPr>
              <a:t> coast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equator: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25" y="1438275"/>
            <a:ext cx="8096250" cy="4695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4408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RESULTS:</a:t>
            </a:r>
            <a:r>
              <a:rPr sz="29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LAUNCH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SITE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LOCATION</a:t>
            </a:r>
            <a:r>
              <a:rPr sz="29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ANALYSIS</a:t>
            </a:r>
            <a:r>
              <a:rPr sz="2900" u="none" spc="-30" dirty="0">
                <a:solidFill>
                  <a:srgbClr val="0462C1"/>
                </a:solidFill>
              </a:rPr>
              <a:t> </a:t>
            </a:r>
            <a:r>
              <a:rPr sz="2900" u="none" spc="-10" dirty="0"/>
              <a:t>(CONTINUED)</a:t>
            </a:r>
            <a:endParaRPr sz="2900"/>
          </a:p>
        </p:txBody>
      </p:sp>
      <p:sp>
        <p:nvSpPr>
          <p:cNvPr id="4" name="object 4"/>
          <p:cNvSpPr txBox="1"/>
          <p:nvPr/>
        </p:nvSpPr>
        <p:spPr>
          <a:xfrm>
            <a:off x="2022729" y="5350509"/>
            <a:ext cx="726249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latin typeface="Carlito"/>
                <a:cs typeface="Carlito"/>
              </a:rPr>
              <a:t>Visualizing</a:t>
            </a:r>
            <a:r>
              <a:rPr sz="1800" spc="-1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booster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landing</a:t>
            </a:r>
            <a:r>
              <a:rPr sz="1800" spc="-1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outcomes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for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each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launch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site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highlights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which </a:t>
            </a:r>
            <a:r>
              <a:rPr sz="1800" dirty="0">
                <a:latin typeface="Carlito"/>
                <a:cs typeface="Carlito"/>
              </a:rPr>
              <a:t>launch</a:t>
            </a:r>
            <a:r>
              <a:rPr sz="1800" spc="-8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sites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have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relatively</a:t>
            </a:r>
            <a:r>
              <a:rPr sz="1800" spc="-17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high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success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rates,</a:t>
            </a:r>
            <a:r>
              <a:rPr sz="1800" spc="-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namely</a:t>
            </a:r>
            <a:r>
              <a:rPr sz="1800" spc="-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KSC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LC39A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" y="1504950"/>
            <a:ext cx="6781800" cy="4057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4408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RESULTS:</a:t>
            </a:r>
            <a:r>
              <a:rPr sz="29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LAUNCH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SITE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LOCATION</a:t>
            </a:r>
            <a:r>
              <a:rPr sz="29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ANALYSIS</a:t>
            </a:r>
            <a:r>
              <a:rPr sz="2900" u="none" spc="-30" dirty="0">
                <a:solidFill>
                  <a:srgbClr val="0462C1"/>
                </a:solidFill>
              </a:rPr>
              <a:t> </a:t>
            </a:r>
            <a:r>
              <a:rPr sz="2900" u="none" spc="-10" dirty="0"/>
              <a:t>(CONTINUED)</a:t>
            </a:r>
            <a:endParaRPr sz="2900"/>
          </a:p>
        </p:txBody>
      </p:sp>
      <p:sp>
        <p:nvSpPr>
          <p:cNvPr id="4" name="object 4"/>
          <p:cNvSpPr txBox="1"/>
          <p:nvPr/>
        </p:nvSpPr>
        <p:spPr>
          <a:xfrm>
            <a:off x="7167244" y="1523047"/>
            <a:ext cx="4870450" cy="41541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140970" indent="-286385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Visualizing</a:t>
            </a:r>
            <a:r>
              <a:rPr sz="1800" spc="-1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80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railway,</a:t>
            </a:r>
            <a:r>
              <a:rPr sz="1800" spc="-1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highway,</a:t>
            </a:r>
            <a:r>
              <a:rPr sz="18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coastline,</a:t>
            </a:r>
            <a:r>
              <a:rPr sz="1800" spc="-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and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city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proximities</a:t>
            </a:r>
            <a:r>
              <a:rPr sz="1800" spc="-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80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each</a:t>
            </a:r>
            <a:r>
              <a:rPr sz="18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800" spc="-1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site</a:t>
            </a:r>
            <a:r>
              <a:rPr sz="1800" spc="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allows</a:t>
            </a:r>
            <a:r>
              <a:rPr sz="1800" spc="-20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us</a:t>
            </a:r>
            <a:r>
              <a:rPr sz="1800" spc="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see</a:t>
            </a:r>
            <a:r>
              <a:rPr sz="180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how</a:t>
            </a:r>
            <a:r>
              <a:rPr sz="1800" spc="-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close</a:t>
            </a:r>
            <a:r>
              <a:rPr sz="1800" spc="-5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each</a:t>
            </a:r>
            <a:r>
              <a:rPr sz="1800" spc="-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is,</a:t>
            </a:r>
            <a:r>
              <a:rPr sz="1800" spc="-5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 example:</a:t>
            </a:r>
            <a:endParaRPr sz="18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Proximities</a:t>
            </a:r>
            <a:r>
              <a:rPr sz="1800" spc="-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8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CCAFS</a:t>
            </a:r>
            <a:r>
              <a:rPr sz="1800" spc="-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40:</a:t>
            </a:r>
            <a:endParaRPr sz="1800">
              <a:latin typeface="Carlito"/>
              <a:cs typeface="Carlito"/>
            </a:endParaRPr>
          </a:p>
          <a:p>
            <a:pPr marL="755650" lvl="1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railway:</a:t>
            </a:r>
            <a:r>
              <a:rPr sz="1800" spc="-20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1.28</a:t>
            </a:r>
            <a:r>
              <a:rPr sz="180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km</a:t>
            </a:r>
            <a:endParaRPr sz="1800">
              <a:latin typeface="Carlito"/>
              <a:cs typeface="Carlito"/>
            </a:endParaRPr>
          </a:p>
          <a:p>
            <a:pPr marL="1213485" lvl="2" indent="-286385">
              <a:lnSpc>
                <a:spcPts val="213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transporting</a:t>
            </a:r>
            <a:r>
              <a:rPr sz="1800" spc="-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heavy</a:t>
            </a:r>
            <a:r>
              <a:rPr sz="1800" spc="-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cargo</a:t>
            </a:r>
            <a:endParaRPr sz="1800">
              <a:latin typeface="Carlito"/>
              <a:cs typeface="Carlito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highway:</a:t>
            </a:r>
            <a:r>
              <a:rPr sz="1800" spc="-1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0.58</a:t>
            </a:r>
            <a:r>
              <a:rPr sz="1800" spc="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km</a:t>
            </a:r>
            <a:endParaRPr sz="1800">
              <a:latin typeface="Carlito"/>
              <a:cs typeface="Carlito"/>
            </a:endParaRPr>
          </a:p>
          <a:p>
            <a:pPr marL="1213485" lvl="2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transporting</a:t>
            </a:r>
            <a:r>
              <a:rPr sz="1800" spc="-1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personel</a:t>
            </a:r>
            <a:r>
              <a:rPr sz="1800" spc="-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equipment</a:t>
            </a:r>
            <a:endParaRPr sz="1800">
              <a:latin typeface="Carlito"/>
              <a:cs typeface="Carlito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coastline:</a:t>
            </a:r>
            <a:r>
              <a:rPr sz="1800" spc="-1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0.86</a:t>
            </a:r>
            <a:r>
              <a:rPr sz="180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km</a:t>
            </a:r>
            <a:endParaRPr sz="1800">
              <a:latin typeface="Carlito"/>
              <a:cs typeface="Carlito"/>
            </a:endParaRPr>
          </a:p>
          <a:p>
            <a:pPr marL="1213485" marR="760095" lvl="2" indent="-286385">
              <a:lnSpc>
                <a:spcPts val="2100"/>
              </a:lnSpc>
              <a:spcBef>
                <a:spcPts val="135"/>
              </a:spcBef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optionality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800" spc="-10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abort</a:t>
            </a:r>
            <a:r>
              <a:rPr sz="1800" spc="-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8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attempt</a:t>
            </a:r>
            <a:r>
              <a:rPr sz="1800" spc="-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water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landing</a:t>
            </a:r>
            <a:endParaRPr sz="1800">
              <a:latin typeface="Carlito"/>
              <a:cs typeface="Carlito"/>
            </a:endParaRPr>
          </a:p>
          <a:p>
            <a:pPr marL="1213485" lvl="2" indent="-286385">
              <a:lnSpc>
                <a:spcPts val="212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minimizing</a:t>
            </a:r>
            <a:r>
              <a:rPr sz="1800" spc="-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risk</a:t>
            </a:r>
            <a:r>
              <a:rPr sz="1800" spc="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from</a:t>
            </a:r>
            <a:r>
              <a:rPr sz="180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falling</a:t>
            </a:r>
            <a:r>
              <a:rPr sz="1800" spc="-1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debris</a:t>
            </a:r>
            <a:endParaRPr sz="1800">
              <a:latin typeface="Carlito"/>
              <a:cs typeface="Carlito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city:</a:t>
            </a:r>
            <a:r>
              <a:rPr sz="1800" spc="-8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51.43</a:t>
            </a:r>
            <a:r>
              <a:rPr sz="180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km</a:t>
            </a:r>
            <a:endParaRPr sz="1800">
              <a:latin typeface="Carlito"/>
              <a:cs typeface="Carlito"/>
            </a:endParaRPr>
          </a:p>
          <a:p>
            <a:pPr marL="1213485" marR="5080" lvl="2" indent="-286385">
              <a:lnSpc>
                <a:spcPct val="10080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minimizing</a:t>
            </a:r>
            <a:r>
              <a:rPr sz="1800" spc="-9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danger to</a:t>
            </a:r>
            <a:r>
              <a:rPr sz="1800" spc="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population</a:t>
            </a:r>
            <a:r>
              <a:rPr sz="1800" spc="-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dense areas.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00" dirty="0"/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LAUNCH</a:t>
            </a:r>
            <a:r>
              <a:rPr spc="10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RECORDS</a:t>
            </a:r>
            <a:r>
              <a:rPr spc="105" dirty="0">
                <a:solidFill>
                  <a:srgbClr val="0462C1"/>
                </a:solidFill>
                <a:hlinkClick r:id="rId2"/>
              </a:rPr>
              <a:t> </a:t>
            </a:r>
            <a:r>
              <a:rPr spc="-10" dirty="0">
                <a:solidFill>
                  <a:srgbClr val="0462C1"/>
                </a:solidFill>
                <a:hlinkClick r:id="rId2"/>
              </a:rPr>
              <a:t>DASHBOARD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1229867"/>
            <a:ext cx="11877675" cy="5504815"/>
            <a:chOff x="266700" y="1229867"/>
            <a:chExt cx="11877675" cy="5504815"/>
          </a:xfrm>
        </p:grpSpPr>
        <p:sp>
          <p:nvSpPr>
            <p:cNvPr id="4" name="object 4">
              <a:hlinkClick r:id="rId2"/>
            </p:cNvPr>
            <p:cNvSpPr/>
            <p:nvPr/>
          </p:nvSpPr>
          <p:spPr>
            <a:xfrm>
              <a:off x="3672840" y="1229867"/>
              <a:ext cx="7315200" cy="47625"/>
            </a:xfrm>
            <a:custGeom>
              <a:avLst/>
              <a:gdLst/>
              <a:ahLst/>
              <a:cxnLst/>
              <a:rect l="l" t="t" r="r" b="b"/>
              <a:pathLst>
                <a:path w="7315200" h="47625">
                  <a:moveTo>
                    <a:pt x="73152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7315200" y="47625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75" y="1428749"/>
              <a:ext cx="4848225" cy="480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2575" y="1428749"/>
              <a:ext cx="6781800" cy="4752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4812" y="2033650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87" y="0"/>
                  </a:moveTo>
                  <a:lnTo>
                    <a:pt x="0" y="176149"/>
                  </a:lnTo>
                  <a:lnTo>
                    <a:pt x="121450" y="176149"/>
                  </a:lnTo>
                  <a:lnTo>
                    <a:pt x="121450" y="352425"/>
                  </a:lnTo>
                  <a:lnTo>
                    <a:pt x="364337" y="352425"/>
                  </a:lnTo>
                  <a:lnTo>
                    <a:pt x="364337" y="176149"/>
                  </a:lnTo>
                  <a:lnTo>
                    <a:pt x="485775" y="176149"/>
                  </a:lnTo>
                  <a:lnTo>
                    <a:pt x="2428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4812" y="2033650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87" y="0"/>
                  </a:lnTo>
                  <a:lnTo>
                    <a:pt x="485775" y="176149"/>
                  </a:lnTo>
                  <a:lnTo>
                    <a:pt x="364337" y="176149"/>
                  </a:lnTo>
                  <a:lnTo>
                    <a:pt x="364337" y="352425"/>
                  </a:lnTo>
                  <a:lnTo>
                    <a:pt x="121450" y="352425"/>
                  </a:lnTo>
                  <a:lnTo>
                    <a:pt x="121450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637" y="2386075"/>
              <a:ext cx="4972050" cy="295275"/>
            </a:xfrm>
            <a:custGeom>
              <a:avLst/>
              <a:gdLst/>
              <a:ahLst/>
              <a:cxnLst/>
              <a:rect l="l" t="t" r="r" b="b"/>
              <a:pathLst>
                <a:path w="4972050" h="295275">
                  <a:moveTo>
                    <a:pt x="49720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4972050" y="295275"/>
                  </a:lnTo>
                  <a:lnTo>
                    <a:pt x="4972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637" y="2386076"/>
            <a:ext cx="4972050" cy="295275"/>
          </a:xfrm>
          <a:prstGeom prst="rect">
            <a:avLst/>
          </a:prstGeom>
          <a:ln w="28575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65"/>
              </a:spcBef>
            </a:pPr>
            <a:r>
              <a:rPr sz="1200" spc="-25" dirty="0">
                <a:latin typeface="Carlito"/>
                <a:cs typeface="Carlito"/>
              </a:rPr>
              <a:t>Drop-</a:t>
            </a:r>
            <a:r>
              <a:rPr sz="1200" dirty="0">
                <a:latin typeface="Carlito"/>
                <a:cs typeface="Carlito"/>
              </a:rPr>
              <a:t>down</a:t>
            </a:r>
            <a:r>
              <a:rPr sz="1200" spc="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menu</a:t>
            </a:r>
            <a:r>
              <a:rPr sz="1200" spc="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to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choose between</a:t>
            </a:r>
            <a:r>
              <a:rPr sz="1200" spc="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all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sites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and</a:t>
            </a:r>
            <a:r>
              <a:rPr sz="1200" spc="-8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individual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launch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sites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18401" y="1798701"/>
            <a:ext cx="498475" cy="365125"/>
            <a:chOff x="7018401" y="1798701"/>
            <a:chExt cx="498475" cy="365125"/>
          </a:xfrm>
        </p:grpSpPr>
        <p:sp>
          <p:nvSpPr>
            <p:cNvPr id="13" name="object 13"/>
            <p:cNvSpPr/>
            <p:nvPr/>
          </p:nvSpPr>
          <p:spPr>
            <a:xfrm>
              <a:off x="7024751" y="1805051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149"/>
                  </a:lnTo>
                  <a:lnTo>
                    <a:pt x="121412" y="176149"/>
                  </a:lnTo>
                  <a:lnTo>
                    <a:pt x="121412" y="352425"/>
                  </a:lnTo>
                  <a:lnTo>
                    <a:pt x="364235" y="352425"/>
                  </a:lnTo>
                  <a:lnTo>
                    <a:pt x="364235" y="176149"/>
                  </a:lnTo>
                  <a:lnTo>
                    <a:pt x="485775" y="176149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4751" y="1805051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24" y="0"/>
                  </a:lnTo>
                  <a:lnTo>
                    <a:pt x="485775" y="176149"/>
                  </a:lnTo>
                  <a:lnTo>
                    <a:pt x="364235" y="176149"/>
                  </a:lnTo>
                  <a:lnTo>
                    <a:pt x="364235" y="352425"/>
                  </a:lnTo>
                  <a:lnTo>
                    <a:pt x="121412" y="352425"/>
                  </a:lnTo>
                  <a:lnTo>
                    <a:pt x="121412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58101" y="2157476"/>
            <a:ext cx="2809875" cy="2952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235"/>
              </a:spcBef>
            </a:pPr>
            <a:r>
              <a:rPr sz="1200" dirty="0">
                <a:latin typeface="Carlito"/>
                <a:cs typeface="Carlito"/>
              </a:rPr>
              <a:t>Range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slider</a:t>
            </a:r>
            <a:r>
              <a:rPr sz="1200" spc="-9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for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limiting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payload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amount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46451" y="5989637"/>
            <a:ext cx="3368675" cy="654050"/>
            <a:chOff x="2846451" y="5989637"/>
            <a:chExt cx="3368675" cy="654050"/>
          </a:xfrm>
        </p:grpSpPr>
        <p:sp>
          <p:nvSpPr>
            <p:cNvPr id="17" name="object 17"/>
            <p:cNvSpPr/>
            <p:nvPr/>
          </p:nvSpPr>
          <p:spPr>
            <a:xfrm>
              <a:off x="2852801" y="5995987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212"/>
                  </a:lnTo>
                  <a:lnTo>
                    <a:pt x="121412" y="176212"/>
                  </a:lnTo>
                  <a:lnTo>
                    <a:pt x="121412" y="352425"/>
                  </a:lnTo>
                  <a:lnTo>
                    <a:pt x="364236" y="352425"/>
                  </a:lnTo>
                  <a:lnTo>
                    <a:pt x="364236" y="176212"/>
                  </a:lnTo>
                  <a:lnTo>
                    <a:pt x="485775" y="176212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2801" y="5995987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212"/>
                  </a:moveTo>
                  <a:lnTo>
                    <a:pt x="242824" y="0"/>
                  </a:lnTo>
                  <a:lnTo>
                    <a:pt x="485775" y="176212"/>
                  </a:lnTo>
                  <a:lnTo>
                    <a:pt x="364236" y="176212"/>
                  </a:lnTo>
                  <a:lnTo>
                    <a:pt x="364236" y="352425"/>
                  </a:lnTo>
                  <a:lnTo>
                    <a:pt x="121412" y="352425"/>
                  </a:lnTo>
                  <a:lnTo>
                    <a:pt x="121412" y="176212"/>
                  </a:lnTo>
                  <a:lnTo>
                    <a:pt x="0" y="1762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6151" y="6348412"/>
              <a:ext cx="3228975" cy="295275"/>
            </a:xfrm>
            <a:custGeom>
              <a:avLst/>
              <a:gdLst/>
              <a:ahLst/>
              <a:cxnLst/>
              <a:rect l="l" t="t" r="r" b="b"/>
              <a:pathLst>
                <a:path w="3228975" h="295275">
                  <a:moveTo>
                    <a:pt x="3228975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3228975" y="295275"/>
                  </a:lnTo>
                  <a:lnTo>
                    <a:pt x="322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6151" y="6348412"/>
            <a:ext cx="3228975" cy="295275"/>
          </a:xfrm>
          <a:prstGeom prst="rect">
            <a:avLst/>
          </a:prstGeom>
          <a:ln w="28575">
            <a:solidFill>
              <a:srgbClr val="4471C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latin typeface="Carlito"/>
                <a:cs typeface="Carlito"/>
              </a:rPr>
              <a:t>Pie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chart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showing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booster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landing</a:t>
            </a:r>
            <a:r>
              <a:rPr sz="1200" spc="-5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success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20" dirty="0">
                <a:latin typeface="Carlito"/>
                <a:cs typeface="Carlito"/>
              </a:rPr>
              <a:t>rate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41801" y="2703576"/>
            <a:ext cx="6965950" cy="2136775"/>
            <a:chOff x="3741801" y="2703576"/>
            <a:chExt cx="6965950" cy="2136775"/>
          </a:xfrm>
        </p:grpSpPr>
        <p:sp>
          <p:nvSpPr>
            <p:cNvPr id="22" name="object 22"/>
            <p:cNvSpPr/>
            <p:nvPr/>
          </p:nvSpPr>
          <p:spPr>
            <a:xfrm>
              <a:off x="7872476" y="2709926"/>
              <a:ext cx="485775" cy="523875"/>
            </a:xfrm>
            <a:custGeom>
              <a:avLst/>
              <a:gdLst/>
              <a:ahLst/>
              <a:cxnLst/>
              <a:rect l="l" t="t" r="r" b="b"/>
              <a:pathLst>
                <a:path w="485775" h="523875">
                  <a:moveTo>
                    <a:pt x="364235" y="0"/>
                  </a:moveTo>
                  <a:lnTo>
                    <a:pt x="121412" y="0"/>
                  </a:lnTo>
                  <a:lnTo>
                    <a:pt x="121412" y="280924"/>
                  </a:lnTo>
                  <a:lnTo>
                    <a:pt x="0" y="280924"/>
                  </a:lnTo>
                  <a:lnTo>
                    <a:pt x="242824" y="523875"/>
                  </a:lnTo>
                  <a:lnTo>
                    <a:pt x="485775" y="280924"/>
                  </a:lnTo>
                  <a:lnTo>
                    <a:pt x="364235" y="280924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72476" y="2709926"/>
              <a:ext cx="485775" cy="523875"/>
            </a:xfrm>
            <a:custGeom>
              <a:avLst/>
              <a:gdLst/>
              <a:ahLst/>
              <a:cxnLst/>
              <a:rect l="l" t="t" r="r" b="b"/>
              <a:pathLst>
                <a:path w="485775" h="523875">
                  <a:moveTo>
                    <a:pt x="485775" y="280924"/>
                  </a:moveTo>
                  <a:lnTo>
                    <a:pt x="242824" y="523875"/>
                  </a:lnTo>
                  <a:lnTo>
                    <a:pt x="0" y="280924"/>
                  </a:lnTo>
                  <a:lnTo>
                    <a:pt x="121412" y="280924"/>
                  </a:lnTo>
                  <a:lnTo>
                    <a:pt x="121412" y="0"/>
                  </a:lnTo>
                  <a:lnTo>
                    <a:pt x="364235" y="0"/>
                  </a:lnTo>
                  <a:lnTo>
                    <a:pt x="364235" y="280924"/>
                  </a:lnTo>
                  <a:lnTo>
                    <a:pt x="485775" y="2809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15626" y="4329176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149"/>
                  </a:lnTo>
                  <a:lnTo>
                    <a:pt x="121412" y="176149"/>
                  </a:lnTo>
                  <a:lnTo>
                    <a:pt x="121412" y="352425"/>
                  </a:lnTo>
                  <a:lnTo>
                    <a:pt x="364235" y="352425"/>
                  </a:lnTo>
                  <a:lnTo>
                    <a:pt x="364235" y="176149"/>
                  </a:lnTo>
                  <a:lnTo>
                    <a:pt x="485775" y="176149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15626" y="4329176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24" y="0"/>
                  </a:lnTo>
                  <a:lnTo>
                    <a:pt x="485775" y="176149"/>
                  </a:lnTo>
                  <a:lnTo>
                    <a:pt x="364235" y="176149"/>
                  </a:lnTo>
                  <a:lnTo>
                    <a:pt x="364235" y="352425"/>
                  </a:lnTo>
                  <a:lnTo>
                    <a:pt x="121412" y="352425"/>
                  </a:lnTo>
                  <a:lnTo>
                    <a:pt x="121412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48151" y="4491101"/>
              <a:ext cx="485775" cy="342900"/>
            </a:xfrm>
            <a:custGeom>
              <a:avLst/>
              <a:gdLst/>
              <a:ahLst/>
              <a:cxnLst/>
              <a:rect l="l" t="t" r="r" b="b"/>
              <a:pathLst>
                <a:path w="485775" h="342900">
                  <a:moveTo>
                    <a:pt x="242824" y="0"/>
                  </a:moveTo>
                  <a:lnTo>
                    <a:pt x="0" y="171450"/>
                  </a:lnTo>
                  <a:lnTo>
                    <a:pt x="121412" y="171450"/>
                  </a:lnTo>
                  <a:lnTo>
                    <a:pt x="121412" y="342900"/>
                  </a:lnTo>
                  <a:lnTo>
                    <a:pt x="364236" y="342900"/>
                  </a:lnTo>
                  <a:lnTo>
                    <a:pt x="364236" y="171450"/>
                  </a:lnTo>
                  <a:lnTo>
                    <a:pt x="485775" y="171450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48151" y="4491101"/>
              <a:ext cx="485775" cy="342900"/>
            </a:xfrm>
            <a:custGeom>
              <a:avLst/>
              <a:gdLst/>
              <a:ahLst/>
              <a:cxnLst/>
              <a:rect l="l" t="t" r="r" b="b"/>
              <a:pathLst>
                <a:path w="485775" h="342900">
                  <a:moveTo>
                    <a:pt x="0" y="171450"/>
                  </a:moveTo>
                  <a:lnTo>
                    <a:pt x="242824" y="0"/>
                  </a:lnTo>
                  <a:lnTo>
                    <a:pt x="485775" y="171450"/>
                  </a:lnTo>
                  <a:lnTo>
                    <a:pt x="364236" y="171450"/>
                  </a:lnTo>
                  <a:lnTo>
                    <a:pt x="364236" y="342900"/>
                  </a:lnTo>
                  <a:lnTo>
                    <a:pt x="121412" y="342900"/>
                  </a:lnTo>
                  <a:lnTo>
                    <a:pt x="121412" y="171450"/>
                  </a:lnTo>
                  <a:lnTo>
                    <a:pt x="0" y="17145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1501" y="4824476"/>
            <a:ext cx="1828800" cy="323850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rlito"/>
                <a:cs typeface="Carlito"/>
              </a:rPr>
              <a:t>Color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coded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by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launch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spc="-20" dirty="0">
                <a:latin typeface="Carlito"/>
                <a:cs typeface="Carlito"/>
              </a:rPr>
              <a:t>site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39451" y="4681601"/>
            <a:ext cx="1114425" cy="4476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575" marR="111760">
              <a:lnSpc>
                <a:spcPts val="1430"/>
              </a:lnSpc>
              <a:spcBef>
                <a:spcPts val="330"/>
              </a:spcBef>
            </a:pPr>
            <a:r>
              <a:rPr sz="1200" dirty="0">
                <a:latin typeface="Carlito"/>
                <a:cs typeface="Carlito"/>
              </a:rPr>
              <a:t>Color</a:t>
            </a:r>
            <a:r>
              <a:rPr sz="1200" spc="-6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coded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by </a:t>
            </a:r>
            <a:r>
              <a:rPr sz="1200" dirty="0">
                <a:latin typeface="Carlito"/>
                <a:cs typeface="Carlito"/>
              </a:rPr>
              <a:t>booster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version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24901" y="2719451"/>
            <a:ext cx="3914775" cy="2952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latin typeface="Carlito"/>
                <a:cs typeface="Carlito"/>
              </a:rPr>
              <a:t>Scatter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chart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showing</a:t>
            </a:r>
            <a:r>
              <a:rPr sz="1200" spc="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payload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mass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vs.</a:t>
            </a:r>
            <a:r>
              <a:rPr sz="1200" spc="-6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landing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outcome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RESULTS:</a:t>
            </a:r>
            <a:r>
              <a:rPr sz="3200" spc="-65" dirty="0"/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LAUNCH</a:t>
            </a:r>
            <a:r>
              <a:rPr sz="32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RECORDS</a:t>
            </a:r>
            <a:r>
              <a:rPr sz="32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DASHBOARD</a:t>
            </a:r>
            <a:r>
              <a:rPr sz="3200" u="none" spc="-80" dirty="0">
                <a:solidFill>
                  <a:srgbClr val="0462C1"/>
                </a:solidFill>
              </a:rPr>
              <a:t> </a:t>
            </a:r>
            <a:r>
              <a:rPr sz="3200" u="none" spc="-10" dirty="0"/>
              <a:t>(CONTINUED)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66700" y="1428750"/>
            <a:ext cx="5105400" cy="5305425"/>
            <a:chOff x="266700" y="1428750"/>
            <a:chExt cx="5105400" cy="53054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225" y="1428750"/>
              <a:ext cx="5095875" cy="3257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37834" y="1439361"/>
            <a:ext cx="4797425" cy="40792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6FC0"/>
                </a:solidFill>
                <a:latin typeface="Carlito"/>
                <a:cs typeface="Carlito"/>
              </a:rPr>
              <a:t>Explore</a:t>
            </a:r>
            <a:r>
              <a:rPr sz="2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4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6FC0"/>
                </a:solidFill>
                <a:latin typeface="Carlito"/>
                <a:cs typeface="Carlito"/>
              </a:rPr>
              <a:t>dashboard</a:t>
            </a:r>
            <a:r>
              <a:rPr sz="24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rlito"/>
                <a:cs typeface="Carlito"/>
              </a:rPr>
              <a:t>yourself:</a:t>
            </a:r>
            <a:endParaRPr sz="2400">
              <a:latin typeface="Carlito"/>
              <a:cs typeface="Carlito"/>
            </a:endParaRPr>
          </a:p>
          <a:p>
            <a:pPr marL="813435" marR="807720" lvl="1" indent="-343535">
              <a:lnSpc>
                <a:spcPct val="80000"/>
              </a:lnSpc>
              <a:spcBef>
                <a:spcPts val="560"/>
              </a:spcBef>
              <a:buClr>
                <a:srgbClr val="006FC0"/>
              </a:buClr>
              <a:buFont typeface="Arial"/>
              <a:buChar char="•"/>
              <a:tabLst>
                <a:tab pos="813435" algn="l"/>
              </a:tabLst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https://ibm-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applied-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data-science-</a:t>
            </a:r>
            <a:r>
              <a:rPr sz="1800" u="none" spc="-10" dirty="0">
                <a:solidFill>
                  <a:srgbClr val="0462C1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capst.herokuapp.com/</a:t>
            </a:r>
            <a:endParaRPr sz="1800">
              <a:latin typeface="Carlito"/>
              <a:cs typeface="Carlito"/>
            </a:endParaRPr>
          </a:p>
          <a:p>
            <a:pPr marL="813435" marR="145415" lvl="1" indent="-343535">
              <a:lnSpc>
                <a:spcPct val="80000"/>
              </a:lnSpc>
              <a:spcBef>
                <a:spcPts val="450"/>
              </a:spcBef>
              <a:buFont typeface="Arial"/>
              <a:buChar char="•"/>
              <a:tabLst>
                <a:tab pos="813435" algn="l"/>
              </a:tabLst>
            </a:pP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Enabling</a:t>
            </a:r>
            <a:r>
              <a:rPr sz="1800" spc="-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stakeholders</a:t>
            </a:r>
            <a:r>
              <a:rPr sz="18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80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explore</a:t>
            </a:r>
            <a:r>
              <a:rPr sz="1800" spc="-25" dirty="0">
                <a:solidFill>
                  <a:srgbClr val="006FC0"/>
                </a:solidFill>
                <a:latin typeface="Carlito"/>
                <a:cs typeface="Carlito"/>
              </a:rPr>
              <a:t> and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manipulate</a:t>
            </a:r>
            <a:r>
              <a:rPr sz="1800" spc="-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8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8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18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an</a:t>
            </a:r>
            <a:r>
              <a:rPr sz="18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interactive</a:t>
            </a:r>
            <a:r>
              <a:rPr sz="1800" spc="-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6FC0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real-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time</a:t>
            </a:r>
            <a:r>
              <a:rPr sz="18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006FC0"/>
                </a:solidFill>
                <a:latin typeface="Carlito"/>
                <a:cs typeface="Carlito"/>
              </a:rPr>
              <a:t>way</a:t>
            </a:r>
            <a:endParaRPr sz="1800">
              <a:latin typeface="Carlito"/>
              <a:cs typeface="Carlito"/>
            </a:endParaRPr>
          </a:p>
          <a:p>
            <a:pPr marL="240029" indent="-227329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solidFill>
                  <a:srgbClr val="006FC0"/>
                </a:solidFill>
                <a:latin typeface="Carlito"/>
                <a:cs typeface="Carlito"/>
              </a:rPr>
              <a:t>Dashboard</a:t>
            </a:r>
            <a:r>
              <a:rPr sz="24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Carlito"/>
                <a:cs typeface="Carlito"/>
              </a:rPr>
              <a:t>observations:</a:t>
            </a:r>
            <a:endParaRPr sz="2400">
              <a:latin typeface="Carlito"/>
              <a:cs typeface="Carlito"/>
            </a:endParaRPr>
          </a:p>
          <a:p>
            <a:pPr marL="699135" marR="391795" lvl="1" indent="-229235">
              <a:lnSpc>
                <a:spcPct val="80000"/>
              </a:lnSpc>
              <a:spcBef>
                <a:spcPts val="484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FAFB</a:t>
            </a:r>
            <a:r>
              <a:rPr sz="18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SLC-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4E</a:t>
            </a:r>
            <a:r>
              <a:rPr sz="18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had the</a:t>
            </a:r>
            <a:r>
              <a:rPr sz="18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heaviest</a:t>
            </a:r>
            <a:r>
              <a:rPr sz="18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successful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8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800" spc="-1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endParaRPr sz="1800">
              <a:latin typeface="Carlito"/>
              <a:cs typeface="Carlito"/>
            </a:endParaRPr>
          </a:p>
          <a:p>
            <a:pPr marL="699135" marR="46990" lvl="1" indent="-229235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KSC</a:t>
            </a:r>
            <a:r>
              <a:rPr sz="180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LC-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39A</a:t>
            </a:r>
            <a:r>
              <a:rPr sz="18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has</a:t>
            </a:r>
            <a:r>
              <a:rPr sz="18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8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highest</a:t>
            </a:r>
            <a:r>
              <a:rPr sz="18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8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landing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8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  <a:p>
            <a:pPr marL="699135" marR="5080" lvl="1" indent="-229235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Payloads</a:t>
            </a:r>
            <a:r>
              <a:rPr sz="1800" spc="-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&lt;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5,300</a:t>
            </a:r>
            <a:r>
              <a:rPr sz="180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kg</a:t>
            </a:r>
            <a:r>
              <a:rPr sz="18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had the</a:t>
            </a:r>
            <a:r>
              <a:rPr sz="18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highest</a:t>
            </a:r>
            <a:r>
              <a:rPr sz="18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booster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800" spc="-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80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  <a:p>
            <a:pPr marL="699135" marR="71120" lvl="1" indent="-229235">
              <a:lnSpc>
                <a:spcPts val="1800"/>
              </a:lnSpc>
              <a:spcBef>
                <a:spcPts val="37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Payloads</a:t>
            </a:r>
            <a:r>
              <a:rPr sz="1800" spc="-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&gt;</a:t>
            </a:r>
            <a:r>
              <a:rPr sz="18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5,300</a:t>
            </a:r>
            <a:r>
              <a:rPr sz="180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kg</a:t>
            </a:r>
            <a:r>
              <a:rPr sz="18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had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8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lowest</a:t>
            </a:r>
            <a:r>
              <a:rPr sz="18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booster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800" spc="-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sz="180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494" y="5035486"/>
            <a:ext cx="40728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Example</a:t>
            </a:r>
            <a:r>
              <a:rPr sz="18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dashboard</a:t>
            </a:r>
            <a:r>
              <a:rPr sz="1800" spc="-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D649B"/>
                </a:solidFill>
                <a:latin typeface="Carlito"/>
                <a:cs typeface="Carlito"/>
              </a:rPr>
              <a:t>view: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Booster</a:t>
            </a:r>
            <a:r>
              <a:rPr sz="1800" spc="-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landing</a:t>
            </a:r>
            <a:r>
              <a:rPr sz="1800" spc="-20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sucess</a:t>
            </a:r>
            <a:r>
              <a:rPr sz="180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rate</a:t>
            </a:r>
            <a:r>
              <a:rPr sz="1800" spc="-1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for</a:t>
            </a:r>
            <a:r>
              <a:rPr sz="1800" spc="-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D649B"/>
                </a:solidFill>
                <a:latin typeface="Carlito"/>
                <a:cs typeface="Carlito"/>
              </a:rPr>
              <a:t>VAFB</a:t>
            </a:r>
            <a:r>
              <a:rPr sz="1800" spc="-4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D649B"/>
                </a:solidFill>
                <a:latin typeface="Carlito"/>
                <a:cs typeface="Carlito"/>
              </a:rPr>
              <a:t>SLC-</a:t>
            </a:r>
            <a:r>
              <a:rPr sz="1800" spc="-25" dirty="0">
                <a:solidFill>
                  <a:srgbClr val="0D649B"/>
                </a:solidFill>
                <a:latin typeface="Carlito"/>
                <a:cs typeface="Carlito"/>
              </a:rPr>
              <a:t>4E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666875"/>
            <a:ext cx="7048500" cy="3086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40" dirty="0"/>
              <a:t> </a:t>
            </a:r>
            <a:r>
              <a:rPr dirty="0"/>
              <a:t>CLASSIFICATION</a:t>
            </a:r>
            <a:r>
              <a:rPr spc="14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932" y="4878006"/>
            <a:ext cx="926465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Each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four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1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built</a:t>
            </a:r>
            <a:r>
              <a:rPr sz="215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came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back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15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same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r>
              <a:rPr sz="2150" spc="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score,</a:t>
            </a:r>
            <a:r>
              <a:rPr sz="2150" spc="1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83.33%</a:t>
            </a:r>
            <a:endParaRPr sz="21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925" y="1562100"/>
            <a:ext cx="3895725" cy="304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20" dirty="0"/>
              <a:t> </a:t>
            </a:r>
            <a:r>
              <a:rPr dirty="0"/>
              <a:t>CONFUSION</a:t>
            </a:r>
            <a:r>
              <a:rPr spc="120" dirty="0"/>
              <a:t> </a:t>
            </a:r>
            <a:r>
              <a:rPr spc="-1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932" y="4574603"/>
            <a:ext cx="10092055" cy="118935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confusion</a:t>
            </a:r>
            <a:r>
              <a:rPr sz="2150" spc="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matrices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sz="2150" spc="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performing</a:t>
            </a:r>
            <a:r>
              <a:rPr sz="21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150" spc="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(4-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way-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tie)</a:t>
            </a:r>
            <a:r>
              <a:rPr sz="21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are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same</a:t>
            </a:r>
            <a:endParaRPr sz="2150">
              <a:latin typeface="Carlito"/>
              <a:cs typeface="Carlito"/>
            </a:endParaRPr>
          </a:p>
          <a:p>
            <a:pPr marL="355600" marR="5080" indent="-343535">
              <a:lnSpc>
                <a:spcPts val="2400"/>
              </a:lnSpc>
              <a:spcBef>
                <a:spcPts val="103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major</a:t>
            </a:r>
            <a:r>
              <a:rPr sz="215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problem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is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false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positives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evidenced</a:t>
            </a:r>
            <a:r>
              <a:rPr sz="2150" spc="2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21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incorrectly</a:t>
            </a:r>
            <a:r>
              <a:rPr sz="215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predicting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1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1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21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land</a:t>
            </a:r>
            <a:r>
              <a:rPr sz="215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3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out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18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samples</a:t>
            </a:r>
            <a:r>
              <a:rPr sz="21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215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test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set</a:t>
            </a:r>
            <a:endParaRPr sz="21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352" y="1657032"/>
            <a:ext cx="101542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0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20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report</a:t>
            </a:r>
            <a:r>
              <a:rPr sz="20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can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predict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when SpaceX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will successfully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land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352" y="1831742"/>
            <a:ext cx="9837420" cy="7131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2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83.3%</a:t>
            </a:r>
            <a:r>
              <a:rPr sz="2000" spc="-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public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statements</a:t>
            </a:r>
            <a:r>
              <a:rPr sz="20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indicate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0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costs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upwards</a:t>
            </a:r>
            <a:r>
              <a:rPr sz="2000" spc="-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$15</a:t>
            </a:r>
            <a:r>
              <a:rPr sz="20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build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352" y="2553080"/>
            <a:ext cx="100933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enable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20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make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more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informed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bids</a:t>
            </a:r>
            <a:r>
              <a:rPr sz="2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against</a:t>
            </a:r>
            <a:r>
              <a:rPr sz="2000" spc="-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SpaceX,</a:t>
            </a:r>
            <a:r>
              <a:rPr sz="20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since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they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20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have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good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269" y="2763202"/>
            <a:ext cx="89814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idea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when</a:t>
            </a:r>
            <a:r>
              <a:rPr sz="20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expect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bid</a:t>
            </a:r>
            <a:r>
              <a:rPr sz="20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include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0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sacrificed</a:t>
            </a:r>
            <a:r>
              <a:rPr sz="20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0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352" y="3106737"/>
            <a:ext cx="992314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0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 list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price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$62</a:t>
            </a:r>
            <a:r>
              <a:rPr sz="2000" spc="-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per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launch,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sacrificing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$15+</a:t>
            </a:r>
            <a:r>
              <a:rPr sz="2000" spc="-1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stage,</a:t>
            </a:r>
            <a:r>
              <a:rPr sz="2000" spc="-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would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put</a:t>
            </a: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352" y="3282505"/>
            <a:ext cx="10029825" cy="11430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bid</a:t>
            </a:r>
            <a:r>
              <a:rPr sz="20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at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upwards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$77</a:t>
            </a:r>
            <a:r>
              <a:rPr sz="20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ts val="2325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Biggest</a:t>
            </a:r>
            <a:r>
              <a:rPr sz="2000" spc="-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opportunities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going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forward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make</a:t>
            </a:r>
            <a:r>
              <a:rPr sz="20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even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more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informed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bids:</a:t>
            </a:r>
            <a:endParaRPr sz="2000">
              <a:latin typeface="Carlito"/>
              <a:cs typeface="Carlito"/>
            </a:endParaRPr>
          </a:p>
          <a:p>
            <a:pPr marL="698500" marR="5080" lvl="1" indent="-343535">
              <a:lnSpc>
                <a:spcPct val="73700"/>
              </a:lnSpc>
              <a:spcBef>
                <a:spcPts val="465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Freeze</a:t>
            </a:r>
            <a:r>
              <a:rPr sz="17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sz="17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performing</a:t>
            </a:r>
            <a:r>
              <a:rPr sz="17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combination</a:t>
            </a:r>
            <a:r>
              <a:rPr sz="17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of model</a:t>
            </a:r>
            <a:r>
              <a:rPr sz="17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and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hyperparameters</a:t>
            </a:r>
            <a:r>
              <a:rPr sz="1700" spc="-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and re-fit</a:t>
            </a:r>
            <a:r>
              <a:rPr sz="17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17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whole</a:t>
            </a:r>
            <a:r>
              <a:rPr sz="17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dataset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instead</a:t>
            </a:r>
            <a:r>
              <a:rPr sz="17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7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just</a:t>
            </a:r>
            <a:r>
              <a:rPr sz="17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7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6151" y="4394136"/>
            <a:ext cx="95561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Potentially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 better</a:t>
            </a:r>
            <a:r>
              <a:rPr sz="140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than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1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only</a:t>
            </a:r>
            <a:r>
              <a:rPr sz="14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part</a:t>
            </a:r>
            <a:r>
              <a:rPr sz="14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4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4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fit</a:t>
            </a:r>
            <a:r>
              <a:rPr sz="14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model, but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you</a:t>
            </a:r>
            <a:r>
              <a:rPr sz="14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would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no</a:t>
            </a:r>
            <a:r>
              <a:rPr sz="14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longer be</a:t>
            </a:r>
            <a:r>
              <a:rPr sz="14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able</a:t>
            </a:r>
            <a:r>
              <a:rPr sz="14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measure</a:t>
            </a:r>
            <a:r>
              <a:rPr sz="14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r>
              <a:rPr sz="14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569" y="4537392"/>
            <a:ext cx="9098915" cy="1626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3435">
              <a:lnSpc>
                <a:spcPts val="1630"/>
              </a:lnSpc>
              <a:spcBef>
                <a:spcPts val="125"/>
              </a:spcBef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resulting</a:t>
            </a:r>
            <a:r>
              <a:rPr sz="14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endParaRPr sz="1400">
              <a:latin typeface="Carlito"/>
              <a:cs typeface="Carlito"/>
            </a:endParaRPr>
          </a:p>
          <a:p>
            <a:pPr marL="355600" indent="-342900">
              <a:lnSpc>
                <a:spcPts val="1945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Incorporate</a:t>
            </a:r>
            <a:r>
              <a:rPr sz="1700" spc="-1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additional</a:t>
            </a:r>
            <a:r>
              <a:rPr sz="17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7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7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7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dataset</a:t>
            </a:r>
            <a:r>
              <a:rPr sz="1700" spc="-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and model</a:t>
            </a:r>
            <a:r>
              <a:rPr sz="17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17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it</a:t>
            </a:r>
            <a:r>
              <a:rPr sz="17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becomes</a:t>
            </a:r>
            <a:r>
              <a:rPr sz="17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available</a:t>
            </a:r>
            <a:endParaRPr sz="1700">
              <a:latin typeface="Carlito"/>
              <a:cs typeface="Carlito"/>
            </a:endParaRPr>
          </a:p>
          <a:p>
            <a:pPr marL="355600" indent="-342900">
              <a:lnSpc>
                <a:spcPts val="1989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Subdivide</a:t>
            </a:r>
            <a:r>
              <a:rPr sz="17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current</a:t>
            </a:r>
            <a:r>
              <a:rPr sz="1700" spc="-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17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7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two</a:t>
            </a:r>
            <a:r>
              <a:rPr sz="17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  <a:p>
            <a:pPr marL="812800" lvl="1" indent="-228600">
              <a:lnSpc>
                <a:spcPts val="1660"/>
              </a:lnSpc>
              <a:buFont typeface="Arial"/>
              <a:buChar char="•"/>
              <a:tabLst>
                <a:tab pos="812800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Predict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if SpaceX</a:t>
            </a:r>
            <a:r>
              <a:rPr sz="14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14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ATTEMPT</a:t>
            </a:r>
            <a:r>
              <a:rPr sz="14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4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land</a:t>
            </a:r>
            <a:r>
              <a:rPr sz="14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1400" spc="-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endParaRPr sz="1400">
              <a:latin typeface="Carlito"/>
              <a:cs typeface="Carlito"/>
            </a:endParaRPr>
          </a:p>
          <a:p>
            <a:pPr marL="812800" lvl="1" indent="-228600">
              <a:lnSpc>
                <a:spcPts val="1614"/>
              </a:lnSpc>
              <a:buFont typeface="Arial"/>
              <a:buChar char="•"/>
              <a:tabLst>
                <a:tab pos="812800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Predict</a:t>
            </a:r>
            <a:r>
              <a:rPr sz="14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if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14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14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SUCCEED</a:t>
            </a:r>
            <a:r>
              <a:rPr sz="14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14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their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attempt</a:t>
            </a:r>
            <a:endParaRPr sz="1400">
              <a:latin typeface="Carlito"/>
              <a:cs typeface="Carlito"/>
            </a:endParaRPr>
          </a:p>
          <a:p>
            <a:pPr marL="355600" indent="-342900">
              <a:lnSpc>
                <a:spcPts val="1989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Create</a:t>
            </a:r>
            <a:r>
              <a:rPr sz="17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7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related</a:t>
            </a:r>
            <a:r>
              <a:rPr sz="17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17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that</a:t>
            </a:r>
            <a:r>
              <a:rPr sz="17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predicts</a:t>
            </a:r>
            <a:r>
              <a:rPr sz="17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if</a:t>
            </a:r>
            <a:r>
              <a:rPr sz="17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17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17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7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17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previously-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flown 1st</a:t>
            </a:r>
            <a:r>
              <a:rPr sz="17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17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endParaRPr sz="1700">
              <a:latin typeface="Carlito"/>
              <a:cs typeface="Carlito"/>
            </a:endParaRPr>
          </a:p>
          <a:p>
            <a:pPr marL="812800" lvl="1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812800" algn="l"/>
              </a:tabLst>
            </a:pP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Would</a:t>
            </a:r>
            <a:r>
              <a:rPr sz="14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enable</a:t>
            </a:r>
            <a:r>
              <a:rPr sz="14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take</a:t>
            </a:r>
            <a:r>
              <a:rPr sz="14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account</a:t>
            </a:r>
            <a:r>
              <a:rPr sz="14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when</a:t>
            </a:r>
            <a:r>
              <a:rPr sz="14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14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bid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would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 likely</a:t>
            </a:r>
            <a:r>
              <a:rPr sz="14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include</a:t>
            </a:r>
            <a:r>
              <a:rPr sz="14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4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discount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612775">
              <a:lnSpc>
                <a:spcPct val="100000"/>
              </a:lnSpc>
              <a:spcBef>
                <a:spcPts val="130"/>
              </a:spcBef>
            </a:pPr>
            <a:r>
              <a:rPr dirty="0"/>
              <a:t>EXECUTIVE</a:t>
            </a:r>
            <a:r>
              <a:rPr spc="12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67276" y="1785048"/>
            <a:ext cx="6821170" cy="42640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105410" indent="-228600">
              <a:lnSpc>
                <a:spcPts val="195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is</a:t>
            </a:r>
            <a:r>
              <a:rPr sz="20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new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commercial</a:t>
            </a:r>
            <a:r>
              <a:rPr sz="2000" spc="-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0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provider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who</a:t>
            </a:r>
            <a:r>
              <a:rPr sz="20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wants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 bid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against</a:t>
            </a:r>
            <a:r>
              <a:rPr sz="2000" spc="-1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SpaceX.</a:t>
            </a:r>
            <a:endParaRPr sz="2000">
              <a:latin typeface="Carlito"/>
              <a:cs typeface="Carlito"/>
            </a:endParaRPr>
          </a:p>
          <a:p>
            <a:pPr marL="241300" marR="5080" indent="-228600">
              <a:lnSpc>
                <a:spcPct val="798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advertises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20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services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starting</a:t>
            </a:r>
            <a:r>
              <a:rPr sz="20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at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$62</a:t>
            </a:r>
            <a:r>
              <a:rPr sz="20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0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missions</a:t>
            </a:r>
            <a:r>
              <a:rPr sz="2000" spc="-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that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allow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some</a:t>
            </a:r>
            <a:r>
              <a:rPr sz="20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fuel</a:t>
            </a:r>
            <a:r>
              <a:rPr sz="20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20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reserved</a:t>
            </a:r>
            <a:r>
              <a:rPr sz="20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20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1st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0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booster,</a:t>
            </a:r>
            <a:r>
              <a:rPr sz="20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so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that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it</a:t>
            </a: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can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20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reused.</a:t>
            </a:r>
            <a:endParaRPr sz="2000">
              <a:latin typeface="Carlito"/>
              <a:cs typeface="Carlito"/>
            </a:endParaRPr>
          </a:p>
          <a:p>
            <a:pPr marL="239395" marR="137795" indent="-226695" algn="just">
              <a:lnSpc>
                <a:spcPct val="79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public</a:t>
            </a:r>
            <a:r>
              <a:rPr sz="20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statements</a:t>
            </a:r>
            <a:r>
              <a:rPr sz="2000" u="none" spc="-100" dirty="0">
                <a:solidFill>
                  <a:srgbClr val="0462C1"/>
                </a:solidFill>
                <a:latin typeface="Carlito"/>
                <a:cs typeface="Carlito"/>
              </a:rPr>
              <a:t> </a:t>
            </a:r>
            <a:r>
              <a:rPr sz="2000" u="none" spc="-10" dirty="0">
                <a:solidFill>
                  <a:srgbClr val="006FC0"/>
                </a:solidFill>
                <a:latin typeface="Carlito"/>
                <a:cs typeface="Carlito"/>
              </a:rPr>
              <a:t>indicate</a:t>
            </a:r>
            <a:r>
              <a:rPr sz="2000" u="none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u="none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000" u="none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u="none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spc="-20" dirty="0">
                <a:solidFill>
                  <a:srgbClr val="006FC0"/>
                </a:solidFill>
                <a:latin typeface="Carlito"/>
                <a:cs typeface="Carlito"/>
              </a:rPr>
              <a:t>Falcon</a:t>
            </a:r>
            <a:r>
              <a:rPr sz="2000" u="none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9</a:t>
            </a:r>
            <a:r>
              <a:rPr sz="2000" u="none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spc="-10" dirty="0">
                <a:solidFill>
                  <a:srgbClr val="006FC0"/>
                </a:solidFill>
                <a:latin typeface="Carlito"/>
                <a:cs typeface="Carlito"/>
              </a:rPr>
              <a:t>booster 	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u="none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000" u="none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upwards</a:t>
            </a:r>
            <a:r>
              <a:rPr sz="2000" u="none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u="none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$15</a:t>
            </a:r>
            <a:r>
              <a:rPr sz="2000" u="none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000" u="none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u="none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build</a:t>
            </a:r>
            <a:r>
              <a:rPr sz="2000" u="none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without</a:t>
            </a:r>
            <a:r>
              <a:rPr sz="2000" u="none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including</a:t>
            </a:r>
            <a:r>
              <a:rPr sz="2000" u="none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spc="-25" dirty="0">
                <a:solidFill>
                  <a:srgbClr val="006FC0"/>
                </a:solidFill>
                <a:latin typeface="Carlito"/>
                <a:cs typeface="Carlito"/>
              </a:rPr>
              <a:t>R&amp;D 	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000" u="none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recoupment</a:t>
            </a:r>
            <a:r>
              <a:rPr sz="2000" u="none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or</a:t>
            </a:r>
            <a:r>
              <a:rPr sz="2000" u="none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dirty="0">
                <a:solidFill>
                  <a:srgbClr val="006FC0"/>
                </a:solidFill>
                <a:latin typeface="Carlito"/>
                <a:cs typeface="Carlito"/>
              </a:rPr>
              <a:t>profit</a:t>
            </a:r>
            <a:r>
              <a:rPr sz="2000" u="none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u="none" spc="-10" dirty="0">
                <a:solidFill>
                  <a:srgbClr val="006FC0"/>
                </a:solidFill>
                <a:latin typeface="Carlito"/>
                <a:cs typeface="Carlito"/>
              </a:rPr>
              <a:t>margin.</a:t>
            </a:r>
            <a:endParaRPr sz="2000">
              <a:latin typeface="Carlito"/>
              <a:cs typeface="Carlito"/>
            </a:endParaRPr>
          </a:p>
          <a:p>
            <a:pPr marL="241300" marR="212725" indent="-228600">
              <a:lnSpc>
                <a:spcPct val="803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Given mission</a:t>
            </a:r>
            <a:r>
              <a:rPr sz="20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parameters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such as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mass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desired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orbit,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produced</a:t>
            </a:r>
            <a:r>
              <a:rPr sz="20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20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0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report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were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able to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predict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0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2000" spc="-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landing successfully</a:t>
            </a:r>
            <a:r>
              <a:rPr sz="20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an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level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83.3%.</a:t>
            </a:r>
            <a:endParaRPr sz="2000">
              <a:latin typeface="Carlito"/>
              <a:cs typeface="Carlito"/>
            </a:endParaRPr>
          </a:p>
          <a:p>
            <a:pPr marL="241300" marR="32384" indent="-228600">
              <a:lnSpc>
                <a:spcPct val="798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result,</a:t>
            </a:r>
            <a:r>
              <a:rPr sz="20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20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able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0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make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more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informed</a:t>
            </a:r>
            <a:r>
              <a:rPr sz="20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bids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against</a:t>
            </a:r>
            <a:r>
              <a:rPr sz="2000" spc="-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0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by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2000" spc="-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0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20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predictions</a:t>
            </a:r>
            <a:r>
              <a:rPr sz="200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0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proxy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20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0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0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0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0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6FC0"/>
                </a:solidFill>
                <a:latin typeface="Carlito"/>
                <a:cs typeface="Carlito"/>
              </a:rPr>
              <a:t>launch.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150" y="1828800"/>
            <a:ext cx="313372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352" y="1804415"/>
            <a:ext cx="10260965" cy="23140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Notebooks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recreate</a:t>
            </a:r>
            <a:r>
              <a:rPr sz="1250" spc="1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dataset,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analysis,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models:</a:t>
            </a:r>
            <a:endParaRPr lang="en-US" sz="1250" spc="-10" dirty="0">
              <a:solidFill>
                <a:srgbClr val="006FC0"/>
              </a:solidFill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lang="en-IN" sz="1250" dirty="0">
                <a:latin typeface="Carlito"/>
                <a:cs typeface="Carlito"/>
              </a:rPr>
              <a:t> </a:t>
            </a:r>
            <a:r>
              <a:rPr lang="en-IN" sz="1250" dirty="0">
                <a:latin typeface="Carlito"/>
                <a:cs typeface="Carlito"/>
                <a:hlinkClick r:id="rId2"/>
              </a:rPr>
              <a:t>https://github.com/dnyanesh57/Coursera_Project/tree/main/IBM_Final%20Project</a:t>
            </a:r>
            <a:endParaRPr lang="en-IN" sz="125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Acknowledgments</a:t>
            </a:r>
            <a:endParaRPr sz="1250" dirty="0">
              <a:latin typeface="Carlito"/>
              <a:cs typeface="Carlito"/>
            </a:endParaRPr>
          </a:p>
          <a:p>
            <a:pPr marL="698500" lvl="1" indent="-3429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6985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Thank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you</a:t>
            </a:r>
            <a:r>
              <a:rPr sz="11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1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Joseph</a:t>
            </a:r>
            <a:r>
              <a:rPr sz="11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Santarcangelo</a:t>
            </a:r>
            <a:r>
              <a:rPr sz="11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at</a:t>
            </a:r>
            <a:r>
              <a:rPr sz="11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IBM</a:t>
            </a:r>
            <a:r>
              <a:rPr sz="11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creating</a:t>
            </a:r>
            <a:r>
              <a:rPr sz="11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1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course</a:t>
            </a:r>
            <a:r>
              <a:rPr sz="11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materials</a:t>
            </a:r>
            <a:endParaRPr sz="1100" dirty="0">
              <a:latin typeface="Carlito"/>
              <a:cs typeface="Carlito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698500" algn="l"/>
              </a:tabLst>
            </a:pP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Thank</a:t>
            </a:r>
            <a:r>
              <a:rPr sz="11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you</a:t>
            </a:r>
            <a:r>
              <a:rPr sz="110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1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Lakshmi</a:t>
            </a:r>
            <a:r>
              <a:rPr sz="11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Holla</a:t>
            </a:r>
            <a:r>
              <a:rPr sz="11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at</a:t>
            </a:r>
            <a:r>
              <a:rPr sz="11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IBM</a:t>
            </a:r>
            <a:r>
              <a:rPr sz="11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100" spc="-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assisting</a:t>
            </a:r>
            <a:r>
              <a:rPr sz="11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me</a:t>
            </a:r>
            <a:r>
              <a:rPr sz="11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11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006FC0"/>
                </a:solidFill>
                <a:latin typeface="Carlito"/>
                <a:cs typeface="Carlito"/>
              </a:rPr>
              <a:t>questions</a:t>
            </a:r>
            <a:r>
              <a:rPr sz="11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1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100" spc="-10" dirty="0">
                <a:solidFill>
                  <a:srgbClr val="006FC0"/>
                </a:solidFill>
                <a:latin typeface="Carlito"/>
                <a:cs typeface="Carlito"/>
              </a:rPr>
              <a:t>troubleshooting</a:t>
            </a:r>
            <a:endParaRPr sz="11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References</a:t>
            </a:r>
            <a:endParaRPr sz="1250" dirty="0">
              <a:latin typeface="Carlito"/>
              <a:cs typeface="Carlito"/>
            </a:endParaRPr>
          </a:p>
          <a:p>
            <a:pPr marL="698500" lvl="1" indent="-342900">
              <a:lnSpc>
                <a:spcPct val="100000"/>
              </a:lnSpc>
              <a:spcBef>
                <a:spcPts val="7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https://aviationweek.com/defense-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space/space/podcast-interview-spacexs-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elon-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musk</a:t>
            </a:r>
            <a:endParaRPr sz="1100" dirty="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1156335" algn="l"/>
              </a:tabLst>
            </a:pP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Interview</a:t>
            </a:r>
            <a:r>
              <a:rPr sz="9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9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Elon</a:t>
            </a:r>
            <a:r>
              <a:rPr sz="9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Musk</a:t>
            </a:r>
            <a:r>
              <a:rPr sz="95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where</a:t>
            </a:r>
            <a:r>
              <a:rPr sz="9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he</a:t>
            </a:r>
            <a:r>
              <a:rPr sz="9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discloses</a:t>
            </a:r>
            <a:r>
              <a:rPr sz="9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95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1st</a:t>
            </a:r>
            <a:r>
              <a:rPr sz="9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9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9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9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9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upwards</a:t>
            </a:r>
            <a:r>
              <a:rPr sz="9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9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$15</a:t>
            </a:r>
            <a:r>
              <a:rPr sz="9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35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endParaRPr sz="950" dirty="0">
              <a:latin typeface="Carlito"/>
              <a:cs typeface="Carlito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https://datascience.stackexchange.com/a/33050</a:t>
            </a:r>
            <a:endParaRPr sz="1100" dirty="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1156335" algn="l"/>
              </a:tabLst>
            </a:pP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Explanation</a:t>
            </a:r>
            <a:r>
              <a:rPr sz="95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95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why</a:t>
            </a:r>
            <a:r>
              <a:rPr sz="9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you</a:t>
            </a:r>
            <a:r>
              <a:rPr sz="9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would</a:t>
            </a:r>
            <a:r>
              <a:rPr sz="95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rebuild</a:t>
            </a:r>
            <a:r>
              <a:rPr sz="95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your</a:t>
            </a:r>
            <a:r>
              <a:rPr sz="9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9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95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1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9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full</a:t>
            </a:r>
            <a:r>
              <a:rPr sz="9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-10" dirty="0">
                <a:solidFill>
                  <a:srgbClr val="006FC0"/>
                </a:solidFill>
                <a:latin typeface="Carlito"/>
                <a:cs typeface="Carlito"/>
              </a:rPr>
              <a:t>dataset</a:t>
            </a:r>
            <a:endParaRPr sz="950" dirty="0">
              <a:latin typeface="Carlito"/>
              <a:cs typeface="Carlito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https://www.spacex.com/vehicles/falcon-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9/</a:t>
            </a:r>
            <a:endParaRPr sz="1100" dirty="0">
              <a:latin typeface="Carlito"/>
              <a:cs typeface="Carlito"/>
            </a:endParaRPr>
          </a:p>
          <a:p>
            <a:pPr marL="1156335" lvl="2" indent="-3429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156335" algn="l"/>
              </a:tabLst>
            </a:pP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Source</a:t>
            </a:r>
            <a:r>
              <a:rPr sz="9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9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SpaceX's</a:t>
            </a:r>
            <a:r>
              <a:rPr sz="9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advertised</a:t>
            </a:r>
            <a:r>
              <a:rPr sz="9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$62</a:t>
            </a:r>
            <a:r>
              <a:rPr sz="9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9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2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9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950" spc="-20" dirty="0">
                <a:solidFill>
                  <a:srgbClr val="006FC0"/>
                </a:solidFill>
                <a:latin typeface="Carlito"/>
                <a:cs typeface="Carlito"/>
              </a:rPr>
              <a:t>price</a:t>
            </a:r>
            <a:endParaRPr sz="950" dirty="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30"/>
              </a:spcBef>
            </a:pPr>
            <a:r>
              <a:rPr dirty="0"/>
              <a:t>INTRODUCTION:</a:t>
            </a:r>
            <a:r>
              <a:rPr spc="165" dirty="0"/>
              <a:t> </a:t>
            </a:r>
            <a:r>
              <a:rPr spc="-10" dirty="0"/>
              <a:t>BACKGROUND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2257425"/>
            <a:ext cx="3781425" cy="4476750"/>
            <a:chOff x="266700" y="2257425"/>
            <a:chExt cx="3781425" cy="4476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257425"/>
              <a:ext cx="3057525" cy="3057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68876" y="2220594"/>
            <a:ext cx="6897370" cy="2847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ts val="2345"/>
              </a:lnSpc>
              <a:spcBef>
                <a:spcPts val="13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report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has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been</a:t>
            </a:r>
            <a:r>
              <a:rPr sz="2150" spc="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prepared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as part</a:t>
            </a:r>
            <a:r>
              <a:rPr sz="21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Applied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endParaRPr sz="2150">
              <a:latin typeface="Carlito"/>
              <a:cs typeface="Carlito"/>
            </a:endParaRPr>
          </a:p>
          <a:p>
            <a:pPr marL="355600">
              <a:lnSpc>
                <a:spcPts val="2345"/>
              </a:lnSpc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Science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Capstone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course.*</a:t>
            </a:r>
            <a:endParaRPr sz="2150">
              <a:latin typeface="Carlito"/>
              <a:cs typeface="Carlito"/>
            </a:endParaRPr>
          </a:p>
          <a:p>
            <a:pPr marL="355600" indent="-342900">
              <a:lnSpc>
                <a:spcPts val="234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21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capstone,</a:t>
            </a:r>
            <a:r>
              <a:rPr sz="2150" spc="1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take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role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endParaRPr sz="2150">
              <a:latin typeface="Carlito"/>
              <a:cs typeface="Carlito"/>
            </a:endParaRPr>
          </a:p>
          <a:p>
            <a:pPr marL="355600">
              <a:lnSpc>
                <a:spcPts val="2105"/>
              </a:lnSpc>
              <a:tabLst>
                <a:tab pos="1413510" algn="l"/>
              </a:tabLst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scientist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	working for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new rocket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company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called</a:t>
            </a:r>
            <a:endParaRPr sz="2150">
              <a:latin typeface="Carlito"/>
              <a:cs typeface="Carlito"/>
            </a:endParaRPr>
          </a:p>
          <a:p>
            <a:pPr marL="355600">
              <a:lnSpc>
                <a:spcPts val="2345"/>
              </a:lnSpc>
            </a:pP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SpaceY.</a:t>
            </a:r>
            <a:endParaRPr sz="2150">
              <a:latin typeface="Carlito"/>
              <a:cs typeface="Carlito"/>
            </a:endParaRPr>
          </a:p>
          <a:p>
            <a:pPr marL="355600" marR="173355" indent="-343535">
              <a:lnSpc>
                <a:spcPct val="81500"/>
              </a:lnSpc>
              <a:spcBef>
                <a:spcPts val="105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15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help</a:t>
            </a:r>
            <a:r>
              <a:rPr sz="21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science</a:t>
            </a:r>
            <a:r>
              <a:rPr sz="21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findings</a:t>
            </a:r>
            <a:r>
              <a:rPr sz="21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2150" spc="10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in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report,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SpaceY</a:t>
            </a:r>
            <a:r>
              <a:rPr sz="2150" spc="1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able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make</a:t>
            </a:r>
            <a:r>
              <a:rPr sz="21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more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informed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bids</a:t>
            </a:r>
            <a:r>
              <a:rPr sz="21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against</a:t>
            </a:r>
            <a:r>
              <a:rPr sz="21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1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launch.</a:t>
            </a:r>
            <a:endParaRPr sz="21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*</a:t>
            </a:r>
            <a:r>
              <a:rPr sz="18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10th</a:t>
            </a:r>
            <a:r>
              <a:rPr sz="18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course</a:t>
            </a:r>
            <a:r>
              <a:rPr sz="18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sz="18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8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IBM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Data</a:t>
            </a:r>
            <a:r>
              <a:rPr sz="1800" u="heavy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Science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Professional</a:t>
            </a:r>
            <a:r>
              <a:rPr sz="1800" u="heavy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Certification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587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30"/>
              </a:spcBef>
            </a:pPr>
            <a:r>
              <a:rPr dirty="0"/>
              <a:t>INTRODUCTION:</a:t>
            </a:r>
            <a:r>
              <a:rPr spc="140" dirty="0"/>
              <a:t> </a:t>
            </a:r>
            <a:r>
              <a:rPr dirty="0"/>
              <a:t>BUSINESS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1552575"/>
            <a:ext cx="4924425" cy="5181600"/>
            <a:chOff x="266700" y="1552575"/>
            <a:chExt cx="4924425" cy="518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5" y="1552575"/>
              <a:ext cx="4743450" cy="2638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449189" y="1537080"/>
            <a:ext cx="6148705" cy="40589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168910" indent="-343535">
              <a:lnSpc>
                <a:spcPct val="91700"/>
              </a:lnSpc>
              <a:spcBef>
                <a:spcPts val="34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advertises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Falcon</a:t>
            </a:r>
            <a:r>
              <a:rPr sz="21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9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215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50" dirty="0">
                <a:solidFill>
                  <a:srgbClr val="006FC0"/>
                </a:solidFill>
                <a:latin typeface="Carlito"/>
                <a:cs typeface="Carlito"/>
              </a:rPr>
              <a:t>a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62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15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dollars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when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of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their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rockets</a:t>
            </a:r>
            <a:r>
              <a:rPr sz="2150" spc="1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can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21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reused.</a:t>
            </a:r>
            <a:endParaRPr sz="2150">
              <a:latin typeface="Carlito"/>
              <a:cs typeface="Carlito"/>
            </a:endParaRPr>
          </a:p>
          <a:p>
            <a:pPr marL="355600" marR="259079" indent="-343535">
              <a:lnSpc>
                <a:spcPts val="2400"/>
              </a:lnSpc>
              <a:spcBef>
                <a:spcPts val="103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15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is</a:t>
            </a:r>
            <a:r>
              <a:rPr sz="215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estimated</a:t>
            </a:r>
            <a:r>
              <a:rPr sz="21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1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upwards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15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million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build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without</a:t>
            </a:r>
            <a:r>
              <a:rPr sz="21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including</a:t>
            </a:r>
            <a:r>
              <a:rPr sz="2150" spc="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R&amp;D</a:t>
            </a:r>
            <a:r>
              <a:rPr sz="2150" spc="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0" dirty="0">
                <a:solidFill>
                  <a:srgbClr val="006FC0"/>
                </a:solidFill>
                <a:latin typeface="Carlito"/>
                <a:cs typeface="Carlito"/>
              </a:rPr>
              <a:t>cost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recoupment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or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profit</a:t>
            </a:r>
            <a:r>
              <a:rPr sz="215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margin.</a:t>
            </a:r>
            <a:endParaRPr sz="2150">
              <a:latin typeface="Carlito"/>
              <a:cs typeface="Carlito"/>
            </a:endParaRPr>
          </a:p>
          <a:p>
            <a:pPr marL="355600" marR="107314" indent="-343535" algn="just">
              <a:lnSpc>
                <a:spcPct val="91700"/>
              </a:lnSpc>
              <a:spcBef>
                <a:spcPts val="96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Sometimes</a:t>
            </a:r>
            <a:r>
              <a:rPr sz="2150" spc="2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2150" spc="1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sz="215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sacrifice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15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due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mission</a:t>
            </a:r>
            <a:r>
              <a:rPr sz="21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parameters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such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payload,</a:t>
            </a:r>
            <a:r>
              <a:rPr sz="2150" spc="1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orbit,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and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customer.</a:t>
            </a:r>
            <a:endParaRPr sz="2150">
              <a:latin typeface="Carlito"/>
              <a:cs typeface="Carlito"/>
            </a:endParaRPr>
          </a:p>
          <a:p>
            <a:pPr marL="355600" marR="5080" indent="-343535">
              <a:lnSpc>
                <a:spcPct val="91700"/>
              </a:lnSpc>
              <a:spcBef>
                <a:spcPts val="101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Therefore</a:t>
            </a:r>
            <a:r>
              <a:rPr sz="2150" spc="1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1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report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aims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accurately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predict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the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likelihood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215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215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rocket</a:t>
            </a:r>
            <a:r>
              <a:rPr sz="21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landing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successfully</a:t>
            </a:r>
            <a:r>
              <a:rPr sz="2150" spc="2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proxy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21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cost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launch.</a:t>
            </a:r>
            <a:endParaRPr sz="21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765" y="4497006"/>
            <a:ext cx="4242435" cy="5143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35"/>
              </a:spcBef>
            </a:pP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Compilation</a:t>
            </a:r>
            <a:r>
              <a:rPr sz="1550" spc="114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55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early</a:t>
            </a:r>
            <a:r>
              <a:rPr sz="1550" spc="1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attempts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at</a:t>
            </a:r>
            <a:r>
              <a:rPr sz="1550" spc="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propulsive</a:t>
            </a:r>
            <a:r>
              <a:rPr sz="1550" spc="16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10" dirty="0">
                <a:solidFill>
                  <a:srgbClr val="0D649B"/>
                </a:solidFill>
                <a:latin typeface="Carlito"/>
                <a:cs typeface="Carlito"/>
              </a:rPr>
              <a:t>landing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prior</a:t>
            </a:r>
            <a:r>
              <a:rPr sz="1550" spc="8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55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550" spc="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first</a:t>
            </a:r>
            <a:r>
              <a:rPr sz="1550" spc="10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success</a:t>
            </a:r>
            <a:r>
              <a:rPr sz="1550" spc="9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dirty="0">
                <a:solidFill>
                  <a:srgbClr val="0D649B"/>
                </a:solidFill>
                <a:latin typeface="Carlito"/>
                <a:cs typeface="Carlito"/>
              </a:rPr>
              <a:t>in</a:t>
            </a:r>
            <a:r>
              <a:rPr sz="1550" spc="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550" spc="-20" dirty="0">
                <a:solidFill>
                  <a:srgbClr val="0D649B"/>
                </a:solidFill>
                <a:latin typeface="Carlito"/>
                <a:cs typeface="Carlito"/>
              </a:rPr>
              <a:t>2016</a:t>
            </a:r>
            <a:endParaRPr sz="15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932" y="1783016"/>
            <a:ext cx="8493760" cy="25819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report</a:t>
            </a:r>
            <a:r>
              <a:rPr sz="21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science</a:t>
            </a:r>
            <a:r>
              <a:rPr sz="21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methodology</a:t>
            </a:r>
            <a:r>
              <a:rPr sz="2150" spc="2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used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can be</a:t>
            </a:r>
            <a:r>
              <a:rPr sz="215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outlined</a:t>
            </a:r>
            <a:r>
              <a:rPr sz="215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as</a:t>
            </a:r>
            <a:r>
              <a:rPr sz="21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such: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collection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wrangling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Exploratory</a:t>
            </a:r>
            <a:r>
              <a:rPr sz="21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analysis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visualization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Model</a:t>
            </a:r>
            <a:r>
              <a:rPr sz="21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development</a:t>
            </a:r>
            <a:endParaRPr sz="2150">
              <a:latin typeface="Carlito"/>
              <a:cs typeface="Carlito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Reporting</a:t>
            </a:r>
            <a:r>
              <a:rPr sz="21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results</a:t>
            </a:r>
            <a:r>
              <a:rPr sz="21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215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stakeholders</a:t>
            </a:r>
            <a:endParaRPr sz="215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7276" y="1765141"/>
            <a:ext cx="6915150" cy="31089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</a:tabLst>
            </a:pPr>
            <a:r>
              <a:rPr sz="215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215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2150" spc="-10" dirty="0">
                <a:solidFill>
                  <a:srgbClr val="006FC0"/>
                </a:solidFill>
                <a:latin typeface="Carlito"/>
                <a:cs typeface="Carlito"/>
              </a:rPr>
              <a:t>Collection</a:t>
            </a:r>
            <a:endParaRPr sz="215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800"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2"/>
              </a:rPr>
              <a:t>API</a:t>
            </a:r>
            <a:endParaRPr sz="1800">
              <a:latin typeface="Carlito"/>
              <a:cs typeface="Carlito"/>
            </a:endParaRPr>
          </a:p>
          <a:p>
            <a:pPr marL="1156335" lvl="2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63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Acquired</a:t>
            </a:r>
            <a:r>
              <a:rPr sz="14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historical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 launch</a:t>
            </a:r>
            <a:r>
              <a:rPr sz="14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4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14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Open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Source</a:t>
            </a:r>
            <a:r>
              <a:rPr sz="14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REST</a:t>
            </a:r>
            <a:r>
              <a:rPr sz="1400" u="sng" spc="-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API</a:t>
            </a:r>
            <a:r>
              <a:rPr sz="1400" u="sng" spc="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for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3"/>
              </a:rPr>
              <a:t>SpaceX</a:t>
            </a:r>
            <a:endParaRPr sz="14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Requested</a:t>
            </a:r>
            <a:r>
              <a:rPr sz="12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parsed</a:t>
            </a:r>
            <a:r>
              <a:rPr sz="12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sz="12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2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using</a:t>
            </a:r>
            <a:r>
              <a:rPr sz="12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GET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request</a:t>
            </a:r>
            <a:endParaRPr sz="12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Filtered</a:t>
            </a:r>
            <a:r>
              <a:rPr sz="12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dataframe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 to</a:t>
            </a:r>
            <a:r>
              <a:rPr sz="12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only</a:t>
            </a:r>
            <a:r>
              <a:rPr sz="12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include</a:t>
            </a:r>
            <a:r>
              <a:rPr sz="12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Falcon</a:t>
            </a:r>
            <a:r>
              <a:rPr sz="12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9</a:t>
            </a:r>
            <a:r>
              <a:rPr sz="12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endParaRPr sz="12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Replaced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missing</a:t>
            </a:r>
            <a:r>
              <a:rPr sz="12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payload</a:t>
            </a:r>
            <a:r>
              <a:rPr sz="12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mass</a:t>
            </a:r>
            <a:r>
              <a:rPr sz="12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values</a:t>
            </a:r>
            <a:r>
              <a:rPr sz="12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12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classified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missions</a:t>
            </a:r>
            <a:r>
              <a:rPr sz="12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with</a:t>
            </a:r>
            <a:r>
              <a:rPr sz="12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mean</a:t>
            </a:r>
            <a:endParaRPr sz="12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Web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4"/>
              </a:rPr>
              <a:t>Scraping</a:t>
            </a:r>
            <a:endParaRPr sz="1800">
              <a:latin typeface="Carlito"/>
              <a:cs typeface="Carlito"/>
            </a:endParaRPr>
          </a:p>
          <a:p>
            <a:pPr marL="1156335" marR="5080" lvl="2" indent="-229235">
              <a:lnSpc>
                <a:spcPts val="1580"/>
              </a:lnSpc>
              <a:spcBef>
                <a:spcPts val="480"/>
              </a:spcBef>
              <a:buFont typeface="Arial"/>
              <a:buChar char="•"/>
              <a:tabLst>
                <a:tab pos="11563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Acquired</a:t>
            </a:r>
            <a:r>
              <a:rPr sz="1400" spc="-8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historical</a:t>
            </a:r>
            <a:r>
              <a:rPr sz="1400" spc="-25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launch</a:t>
            </a:r>
            <a:r>
              <a:rPr sz="1400" spc="-8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data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from</a:t>
            </a:r>
            <a:r>
              <a:rPr sz="1400" spc="-95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Wikipedia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page</a:t>
            </a:r>
            <a:r>
              <a:rPr sz="1400" spc="-5" dirty="0">
                <a:solidFill>
                  <a:srgbClr val="006FC0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'List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of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Falcon</a:t>
            </a:r>
            <a:r>
              <a:rPr sz="1400" u="sng" spc="-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9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and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Falcon</a:t>
            </a:r>
            <a:r>
              <a:rPr sz="1400" u="none" spc="-10" dirty="0">
                <a:solidFill>
                  <a:srgbClr val="0462C1"/>
                </a:solidFill>
                <a:latin typeface="Carlito"/>
                <a:cs typeface="Carlito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Heavy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rlito"/>
                <a:cs typeface="Carlito"/>
                <a:hlinkClick r:id="rId5"/>
              </a:rPr>
              <a:t>Launches'</a:t>
            </a:r>
            <a:endParaRPr sz="14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Requested</a:t>
            </a:r>
            <a:r>
              <a:rPr sz="12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Falcon9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Wiki</a:t>
            </a:r>
            <a:r>
              <a:rPr sz="1200" spc="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page</a:t>
            </a:r>
            <a:r>
              <a:rPr sz="12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12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its</a:t>
            </a:r>
            <a:r>
              <a:rPr sz="12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Wikipedia</a:t>
            </a:r>
            <a:r>
              <a:rPr sz="12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25" dirty="0">
                <a:solidFill>
                  <a:srgbClr val="006FC0"/>
                </a:solidFill>
                <a:latin typeface="Carlito"/>
                <a:cs typeface="Carlito"/>
              </a:rPr>
              <a:t>URL</a:t>
            </a:r>
            <a:endParaRPr sz="12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Extracted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all</a:t>
            </a:r>
            <a:r>
              <a:rPr sz="12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column/variable</a:t>
            </a:r>
            <a:r>
              <a:rPr sz="12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names</a:t>
            </a:r>
            <a:r>
              <a:rPr sz="12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12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HTML</a:t>
            </a:r>
            <a:r>
              <a:rPr sz="12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table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 header</a:t>
            </a:r>
            <a:endParaRPr sz="1200">
              <a:latin typeface="Carlito"/>
              <a:cs typeface="Carlito"/>
            </a:endParaRPr>
          </a:p>
          <a:p>
            <a:pPr marL="1613535" lvl="3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Parsed</a:t>
            </a:r>
            <a:r>
              <a:rPr sz="12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2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table</a:t>
            </a:r>
            <a:r>
              <a:rPr sz="1200" spc="-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converted</a:t>
            </a:r>
            <a:r>
              <a:rPr sz="12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it</a:t>
            </a:r>
            <a:r>
              <a:rPr sz="12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into</a:t>
            </a:r>
            <a:r>
              <a:rPr sz="12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2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Pandas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2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frame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0429" y="5208841"/>
            <a:ext cx="60007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Note: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Falcon</a:t>
            </a:r>
            <a:r>
              <a:rPr sz="12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9</a:t>
            </a:r>
            <a:r>
              <a:rPr sz="12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dataset</a:t>
            </a:r>
            <a:r>
              <a:rPr sz="1200" spc="-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was</a:t>
            </a:r>
            <a:r>
              <a:rPr sz="12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limited</a:t>
            </a:r>
            <a:r>
              <a:rPr sz="12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sz="12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before</a:t>
            </a:r>
            <a:r>
              <a:rPr sz="12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December</a:t>
            </a:r>
            <a:r>
              <a:rPr sz="120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7,</a:t>
            </a:r>
            <a:r>
              <a:rPr sz="12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2020</a:t>
            </a:r>
            <a:r>
              <a:rPr sz="120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06FC0"/>
                </a:solidFill>
                <a:latin typeface="Carlito"/>
                <a:cs typeface="Carlito"/>
              </a:rPr>
              <a:t>per</a:t>
            </a:r>
            <a:r>
              <a:rPr sz="12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Carlito"/>
                <a:cs typeface="Carlito"/>
              </a:rPr>
              <a:t>instructions.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6700" y="1828800"/>
            <a:ext cx="3552825" cy="4905375"/>
            <a:chOff x="266700" y="1828800"/>
            <a:chExt cx="3552825" cy="4905375"/>
          </a:xfrm>
        </p:grpSpPr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500" y="1828800"/>
              <a:ext cx="2486025" cy="320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4224" y="5161343"/>
            <a:ext cx="283718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What</a:t>
            </a:r>
            <a:r>
              <a:rPr sz="1200" spc="-3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the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first</a:t>
            </a:r>
            <a:r>
              <a:rPr sz="1200" spc="-7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page</a:t>
            </a:r>
            <a:r>
              <a:rPr sz="1200" spc="-6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of</a:t>
            </a:r>
            <a:r>
              <a:rPr sz="12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launch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data</a:t>
            </a:r>
            <a:r>
              <a:rPr sz="1200" spc="-3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looked</a:t>
            </a:r>
            <a:r>
              <a:rPr sz="1200" spc="1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20" dirty="0">
                <a:solidFill>
                  <a:srgbClr val="0D649B"/>
                </a:solidFill>
                <a:latin typeface="Carlito"/>
                <a:cs typeface="Carlito"/>
              </a:rPr>
              <a:t>like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on</a:t>
            </a:r>
            <a:r>
              <a:rPr sz="1200" spc="-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Wikipedia</a:t>
            </a:r>
            <a:r>
              <a:rPr sz="1200" spc="1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prior</a:t>
            </a:r>
            <a:r>
              <a:rPr sz="1200" spc="15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to</a:t>
            </a:r>
            <a:r>
              <a:rPr sz="1200" spc="2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0D649B"/>
                </a:solidFill>
                <a:latin typeface="Carlito"/>
                <a:cs typeface="Carlito"/>
              </a:rPr>
              <a:t>web</a:t>
            </a:r>
            <a:r>
              <a:rPr sz="1200" spc="-40" dirty="0">
                <a:solidFill>
                  <a:srgbClr val="0D649B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srgbClr val="0D649B"/>
                </a:solidFill>
                <a:latin typeface="Carlito"/>
                <a:cs typeface="Carlito"/>
              </a:rPr>
              <a:t>scraping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435"/>
              </a:lnSpc>
              <a:spcBef>
                <a:spcPts val="100"/>
              </a:spcBef>
              <a:buClr>
                <a:srgbClr val="006FC0"/>
              </a:buClr>
              <a:buFont typeface="Arial"/>
              <a:buChar char="•"/>
              <a:tabLst>
                <a:tab pos="355600" algn="l"/>
              </a:tabLst>
            </a:pPr>
            <a:r>
              <a:rPr dirty="0">
                <a:hlinkClick r:id="rId2"/>
              </a:rPr>
              <a:t>Data</a:t>
            </a:r>
            <a:r>
              <a:rPr spc="-70" dirty="0">
                <a:hlinkClick r:id="rId2"/>
              </a:rPr>
              <a:t> </a:t>
            </a:r>
            <a:r>
              <a:rPr spc="-10" dirty="0">
                <a:hlinkClick r:id="rId2"/>
              </a:rPr>
              <a:t>Wrangling</a:t>
            </a:r>
          </a:p>
          <a:p>
            <a:pPr marL="812800" lvl="1" indent="-228600">
              <a:lnSpc>
                <a:spcPts val="1955"/>
              </a:lnSpc>
              <a:buFont typeface="Arial"/>
              <a:buChar char="•"/>
              <a:tabLst>
                <a:tab pos="812800" algn="l"/>
              </a:tabLst>
            </a:pP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Explored</a:t>
            </a:r>
            <a:r>
              <a:rPr sz="170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data</a:t>
            </a:r>
            <a:r>
              <a:rPr sz="17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7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determine</a:t>
            </a:r>
            <a:r>
              <a:rPr sz="17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7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label</a:t>
            </a:r>
            <a:r>
              <a:rPr sz="17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sz="17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7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supervised</a:t>
            </a:r>
            <a:r>
              <a:rPr sz="170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  <a:p>
            <a:pPr marL="1270635" lvl="2" indent="-228600">
              <a:lnSpc>
                <a:spcPts val="1664"/>
              </a:lnSpc>
              <a:spcBef>
                <a:spcPts val="65"/>
              </a:spcBef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Calculated</a:t>
            </a:r>
            <a:r>
              <a:rPr sz="14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-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number</a:t>
            </a:r>
            <a:r>
              <a:rPr sz="14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400" spc="-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sz="14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on</a:t>
            </a:r>
            <a:r>
              <a:rPr sz="14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each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site</a:t>
            </a:r>
            <a:endParaRPr sz="1400">
              <a:latin typeface="Carlito"/>
              <a:cs typeface="Carlito"/>
            </a:endParaRPr>
          </a:p>
          <a:p>
            <a:pPr marL="1270635" lvl="2" indent="-228600">
              <a:lnSpc>
                <a:spcPts val="1655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Calculated</a:t>
            </a:r>
            <a:r>
              <a:rPr sz="140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number and</a:t>
            </a:r>
            <a:r>
              <a:rPr sz="1400" spc="-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occurrence</a:t>
            </a:r>
            <a:r>
              <a:rPr sz="1400" spc="-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each</a:t>
            </a:r>
            <a:r>
              <a:rPr sz="1400" spc="-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endParaRPr sz="1400">
              <a:latin typeface="Carlito"/>
              <a:cs typeface="Carlito"/>
            </a:endParaRPr>
          </a:p>
          <a:p>
            <a:pPr marL="1270635" lvl="2" indent="-228600">
              <a:lnSpc>
                <a:spcPts val="1614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Calculated</a:t>
            </a:r>
            <a:r>
              <a:rPr sz="1400" spc="6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sz="14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number</a:t>
            </a:r>
            <a:r>
              <a:rPr sz="140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sz="1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occurrence</a:t>
            </a:r>
            <a:r>
              <a:rPr sz="1400" spc="-1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sz="14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mission</a:t>
            </a:r>
            <a:r>
              <a:rPr sz="1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outcome</a:t>
            </a:r>
            <a:r>
              <a:rPr sz="1400" spc="-1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per</a:t>
            </a:r>
            <a:r>
              <a:rPr sz="140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type</a:t>
            </a:r>
            <a:endParaRPr sz="1400">
              <a:latin typeface="Carlito"/>
              <a:cs typeface="Carlito"/>
            </a:endParaRPr>
          </a:p>
          <a:p>
            <a:pPr marL="812800" lvl="1" indent="-228600">
              <a:lnSpc>
                <a:spcPts val="1985"/>
              </a:lnSpc>
              <a:buFont typeface="Arial"/>
              <a:buChar char="•"/>
              <a:tabLst>
                <a:tab pos="812800" algn="l"/>
              </a:tabLst>
            </a:pP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Created</a:t>
            </a:r>
            <a:r>
              <a:rPr sz="17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a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700" spc="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outcome</a:t>
            </a:r>
            <a:r>
              <a:rPr sz="1700" spc="-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700" spc="-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label</a:t>
            </a:r>
            <a:r>
              <a:rPr sz="1700" spc="-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sz="17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006FC0"/>
                </a:solidFill>
                <a:latin typeface="Carlito"/>
                <a:cs typeface="Carlito"/>
              </a:rPr>
              <a:t>'Outcome'</a:t>
            </a:r>
            <a:r>
              <a:rPr sz="1700" spc="-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006FC0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  <a:p>
            <a:pPr marL="1270635" lvl="2" indent="-228600">
              <a:lnSpc>
                <a:spcPts val="1675"/>
              </a:lnSpc>
              <a:buFont typeface="Arial"/>
              <a:buChar char="•"/>
              <a:tabLst>
                <a:tab pos="1270635" algn="l"/>
              </a:tabLst>
            </a:pPr>
            <a:r>
              <a:rPr sz="1400" spc="-20" dirty="0">
                <a:solidFill>
                  <a:srgbClr val="006FC0"/>
                </a:solidFill>
                <a:latin typeface="Carlito"/>
                <a:cs typeface="Carlito"/>
              </a:rPr>
              <a:t>Training</a:t>
            </a:r>
            <a:r>
              <a:rPr sz="1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label:</a:t>
            </a:r>
            <a:r>
              <a:rPr sz="1400" spc="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'Class'</a:t>
            </a:r>
            <a:endParaRPr sz="1400">
              <a:latin typeface="Carlito"/>
              <a:cs typeface="Carlito"/>
            </a:endParaRPr>
          </a:p>
          <a:p>
            <a:pPr marL="1270635" lvl="2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Class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=</a:t>
            </a:r>
            <a:r>
              <a:rPr sz="140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0;</a:t>
            </a:r>
            <a:r>
              <a:rPr sz="14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14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1400" spc="-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400" spc="-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did</a:t>
            </a:r>
            <a:r>
              <a:rPr sz="1400" spc="-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not</a:t>
            </a:r>
            <a:r>
              <a:rPr sz="1400" spc="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land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successfully</a:t>
            </a:r>
            <a:endParaRPr sz="140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None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None;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not</a:t>
            </a:r>
            <a:r>
              <a:rPr sz="1250" spc="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attempted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None</a:t>
            </a:r>
            <a:r>
              <a:rPr sz="12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ASDS;</a:t>
            </a:r>
            <a:r>
              <a:rPr sz="1250" spc="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unable</a:t>
            </a:r>
            <a:r>
              <a:rPr sz="1250" spc="1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be</a:t>
            </a:r>
            <a:r>
              <a:rPr sz="125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attempted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due</a:t>
            </a:r>
            <a:r>
              <a:rPr sz="1250" spc="8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to</a:t>
            </a:r>
            <a:r>
              <a:rPr sz="1250" spc="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launch</a:t>
            </a:r>
            <a:r>
              <a:rPr sz="1250" spc="12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failure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False</a:t>
            </a:r>
            <a:r>
              <a:rPr sz="1250" spc="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ASDS;</a:t>
            </a:r>
            <a:r>
              <a:rPr sz="1250" spc="1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drone</a:t>
            </a:r>
            <a:r>
              <a:rPr sz="12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ship</a:t>
            </a:r>
            <a:r>
              <a:rPr sz="12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13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failed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False</a:t>
            </a:r>
            <a:r>
              <a:rPr sz="1250" spc="-2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Ocean;</a:t>
            </a:r>
            <a:r>
              <a:rPr sz="1250" spc="20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ocean</a:t>
            </a:r>
            <a:r>
              <a:rPr sz="1250" spc="17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failed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False</a:t>
            </a:r>
            <a:r>
              <a:rPr sz="125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RTLS;</a:t>
            </a:r>
            <a:r>
              <a:rPr sz="1250" spc="1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ground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pad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failed</a:t>
            </a:r>
            <a:endParaRPr sz="1250">
              <a:latin typeface="Carlito"/>
              <a:cs typeface="Carlito"/>
            </a:endParaRPr>
          </a:p>
          <a:p>
            <a:pPr marL="1270635" lvl="2" indent="-228600">
              <a:lnSpc>
                <a:spcPct val="100000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Class</a:t>
            </a:r>
            <a:r>
              <a:rPr sz="1400" spc="-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=</a:t>
            </a:r>
            <a:r>
              <a:rPr sz="140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1;</a:t>
            </a:r>
            <a:r>
              <a:rPr sz="1400" spc="-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first</a:t>
            </a:r>
            <a:r>
              <a:rPr sz="1400" spc="-1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stage</a:t>
            </a:r>
            <a:r>
              <a:rPr sz="1400" spc="-4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booster</a:t>
            </a:r>
            <a:r>
              <a:rPr sz="1400" spc="-5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srgbClr val="006FC0"/>
                </a:solidFill>
                <a:latin typeface="Carlito"/>
                <a:cs typeface="Carlito"/>
              </a:rPr>
              <a:t>landed</a:t>
            </a:r>
            <a:r>
              <a:rPr sz="1400" spc="-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Carlito"/>
                <a:cs typeface="Carlito"/>
              </a:rPr>
              <a:t>successfully</a:t>
            </a:r>
            <a:endParaRPr sz="140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True</a:t>
            </a:r>
            <a:r>
              <a:rPr sz="12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ASDS;</a:t>
            </a:r>
            <a:r>
              <a:rPr sz="1250" spc="1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drone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ship</a:t>
            </a:r>
            <a:r>
              <a:rPr sz="1250" spc="10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9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succeeded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True</a:t>
            </a:r>
            <a:r>
              <a:rPr sz="1250" spc="5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RTLS;</a:t>
            </a:r>
            <a:r>
              <a:rPr sz="1250" spc="114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ground</a:t>
            </a:r>
            <a:r>
              <a:rPr sz="1250" spc="1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pad</a:t>
            </a:r>
            <a:r>
              <a:rPr sz="1250" spc="9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8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succeeded</a:t>
            </a:r>
            <a:endParaRPr sz="1250">
              <a:latin typeface="Carlito"/>
              <a:cs typeface="Carlito"/>
            </a:endParaRPr>
          </a:p>
          <a:p>
            <a:pPr marL="1727835" lvl="3" indent="-22796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True</a:t>
            </a:r>
            <a:r>
              <a:rPr sz="1250" spc="3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Ocean;</a:t>
            </a:r>
            <a:r>
              <a:rPr sz="1250" spc="170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ocean</a:t>
            </a:r>
            <a:r>
              <a:rPr sz="1250" spc="14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dirty="0">
                <a:solidFill>
                  <a:srgbClr val="006FC0"/>
                </a:solidFill>
                <a:latin typeface="Carlito"/>
                <a:cs typeface="Carlito"/>
              </a:rPr>
              <a:t>landing</a:t>
            </a:r>
            <a:r>
              <a:rPr sz="1250" spc="65" dirty="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sz="1250" spc="-10" dirty="0">
                <a:solidFill>
                  <a:srgbClr val="006FC0"/>
                </a:solidFill>
                <a:latin typeface="Carlito"/>
                <a:cs typeface="Carlito"/>
              </a:rPr>
              <a:t>succeeded</a:t>
            </a:r>
            <a:endParaRPr sz="125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6700" y="1828800"/>
            <a:ext cx="3600450" cy="4905375"/>
            <a:chOff x="266700" y="1828800"/>
            <a:chExt cx="3600450" cy="49053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875" y="1828800"/>
              <a:ext cx="2581275" cy="320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2287</Words>
  <Application>Microsoft Office PowerPoint</Application>
  <PresentationFormat>Widescreen</PresentationFormat>
  <Paragraphs>292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Carlito</vt:lpstr>
      <vt:lpstr>Courier New</vt:lpstr>
      <vt:lpstr>Office Theme</vt:lpstr>
      <vt:lpstr>PowerPoint Presentation</vt:lpstr>
      <vt:lpstr>TABLE OF CONTENTS</vt:lpstr>
      <vt:lpstr>EXECUTIVE SUMMARY</vt:lpstr>
      <vt:lpstr>INTRODUCTION: BACKGROUND</vt:lpstr>
      <vt:lpstr>INTRODUCTION: BUSINESS PROBLEM</vt:lpstr>
      <vt:lpstr>PowerPoint Presentation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PowerPoint Presentation</vt:lpstr>
      <vt:lpstr>RESULTS: EDA WITH SQL</vt:lpstr>
      <vt:lpstr>RESULTS: EDA WITH SQL (CONTINUED)</vt:lpstr>
      <vt:lpstr>RESULTS: EDA WITH VISUALIZATION</vt:lpstr>
      <vt:lpstr>RESULTS: EDA WITH VISUALIZATION (CONTINUED)</vt:lpstr>
      <vt:lpstr>PowerPoint Presentation</vt:lpstr>
      <vt:lpstr>RESULTS: LAUNCH SITE LOCATION ANALYSIS</vt:lpstr>
      <vt:lpstr>RESULTS: LAUNCH SITE LOCATION ANALYSIS (CONTINUED)</vt:lpstr>
      <vt:lpstr>RESULTS: LAUNCH SITE LOCATION ANALYSIS (CONTINUED)</vt:lpstr>
      <vt:lpstr>PowerPoint Presentation</vt:lpstr>
      <vt:lpstr>RESULTS: LAUNCH RECORDS DASHBOARD</vt:lpstr>
      <vt:lpstr>RESULTS: LAUNCH RECORDS DASHBOARD (CONTINUED)</vt:lpstr>
      <vt:lpstr>PowerPoint Presentation</vt:lpstr>
      <vt:lpstr>RESULTS: CLASSIFICATION ACCURACY</vt:lpstr>
      <vt:lpstr>RESULTS: CONFUSION MATRIX</vt:lpstr>
      <vt:lpstr>CONCLUSION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Dnyanesh Nikam</cp:lastModifiedBy>
  <cp:revision>1</cp:revision>
  <dcterms:created xsi:type="dcterms:W3CDTF">2024-05-12T10:04:16Z</dcterms:created>
  <dcterms:modified xsi:type="dcterms:W3CDTF">2024-05-12T10:06:39Z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2021-11-09T00:00:00Z</vt:filetime>
  </property>
  <property fmtid="{D5CDD505-2E9C-101B-9397-08002B2CF9AE}" pid="3" name="LastSaved">
    <vt:filetime>2024-05-12T00:00:00Z</vt:filetime>
  </property>
  <property fmtid="{D5CDD505-2E9C-101B-9397-08002B2CF9AE}" pid="4" name="Producer">
    <vt:lpwstr>3-Heights(TM) PDF Security Shell 4.8.25.2 (http://www.pdf-tools.com)</vt:lpwstr>
  </property>
</Properties>
</file>